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80" r:id="rId2"/>
    <p:sldId id="282" r:id="rId3"/>
    <p:sldId id="301" r:id="rId4"/>
    <p:sldId id="28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276" r:id="rId20"/>
    <p:sldId id="271" r:id="rId21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889"/>
    <a:srgbClr val="FF2573"/>
    <a:srgbClr val="FD418D"/>
    <a:srgbClr val="F17B86"/>
    <a:srgbClr val="D40257"/>
    <a:srgbClr val="013F99"/>
    <a:srgbClr val="002864"/>
    <a:srgbClr val="001C46"/>
    <a:srgbClr val="FF2D78"/>
    <a:srgbClr val="150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353" autoAdjust="0"/>
  </p:normalViewPr>
  <p:slideViewPr>
    <p:cSldViewPr snapToGrid="0">
      <p:cViewPr varScale="1">
        <p:scale>
          <a:sx n="73" d="100"/>
          <a:sy n="73" d="100"/>
        </p:scale>
        <p:origin x="21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19/03/2023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3/19/2023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erencie.com/beneficios-de-implementar-un-sistema-de-costo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lubensayos.com/Acontecimientos-Sociales/VENTAJAS-Y-DESVENTAJAS-DE-LOS-COSTOS-POR-PROCESOS/2226413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lubensayos.com/Acontecimientos-Sociales/VENTAJAS-Y-DESVENTAJAS-DE-LOS-COSTOS-POR-PROCESOS/2226413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estiopolis.com/caracteristicas-de-un-sistema-de-costos-por-proceso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estiopolis.com/caracteristicas-de-un-sistema-de-costos-por-proceso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estiopolis.com/caracteristicas-de-un-sistema-de-costos-por-proceso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repositorio.utc.edu.ec/bitstream/27000/1747/1/T-UTC-1620(1).pdf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videos/search?q=CONOCIMIENTO+DE+LA+UTILIDAD+DEL+SISTEMA+DE+COSTES+POR+PROCESOS&amp;&amp;view=detail&amp;mid=0A1E7AC3477098D4643E0A1E7AC3477098D4643E&amp;&amp;FORM=VRDGAR&amp;ru=/videos/search?q%3DCONOCIMIENTO%2BDE%2BLA%2BUTILIDAD%2BDEL%2BSISTEMA%2BDE%2BCOSTES%2BPOR%2BPROCESOS%26FORM%3DHDRSC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micampus.usanjose.co/campus/course/view.php?id=70#section-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repositorio.usam.ac.cr/xmlui/bitstream/handle/11506/1036/LEC%20CONT%200018%202019.pdf?sequence=1&amp;isAllowed=y&amp;:~: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erencie.com/beneficios-de-implementar-un-sistema-de-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erencie.com/beneficios-de-implementar-un-sistema-de-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positorio.scalahed.com/recursos/files/r171r/w35480w/AdministraciondeCostosyPrecios_Ant_B2_C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37655" cy="3928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Tahoma"/>
                <a:cs typeface="Tahoma"/>
              </a:rPr>
              <a:t>Las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principales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ventajas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utilizar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este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empresas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sopn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ahoma"/>
                <a:cs typeface="Tahoma"/>
              </a:rPr>
              <a:t>siguientes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165" dirty="0"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dirty="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40" dirty="0">
                <a:latin typeface="Tahoma"/>
                <a:cs typeface="Tahoma"/>
              </a:rPr>
              <a:t>Con </a:t>
            </a:r>
            <a:r>
              <a:rPr sz="1600" spc="30" dirty="0">
                <a:latin typeface="Tahoma"/>
                <a:cs typeface="Tahoma"/>
              </a:rPr>
              <a:t>todo </a:t>
            </a:r>
            <a:r>
              <a:rPr sz="1600" spc="15" dirty="0">
                <a:latin typeface="Tahoma"/>
                <a:cs typeface="Tahoma"/>
              </a:rPr>
              <a:t>esto </a:t>
            </a:r>
            <a:r>
              <a:rPr sz="1600" spc="5" dirty="0">
                <a:latin typeface="Tahoma"/>
                <a:cs typeface="Tahoma"/>
              </a:rPr>
              <a:t>este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dirty="0">
                <a:latin typeface="Tahoma"/>
                <a:cs typeface="Tahoma"/>
              </a:rPr>
              <a:t>nos </a:t>
            </a:r>
            <a:r>
              <a:rPr sz="1600" spc="5" dirty="0">
                <a:latin typeface="Tahoma"/>
                <a:cs typeface="Tahoma"/>
              </a:rPr>
              <a:t>permite </a:t>
            </a:r>
            <a:r>
              <a:rPr sz="1600" dirty="0">
                <a:latin typeface="Tahoma"/>
                <a:cs typeface="Tahoma"/>
              </a:rPr>
              <a:t>hacer un </a:t>
            </a:r>
            <a:r>
              <a:rPr sz="1600" spc="-10" dirty="0">
                <a:latin typeface="Tahoma"/>
                <a:cs typeface="Tahoma"/>
              </a:rPr>
              <a:t>análisis </a:t>
            </a:r>
            <a:r>
              <a:rPr sz="1600" spc="20" dirty="0">
                <a:latin typeface="Tahoma"/>
                <a:cs typeface="Tahoma"/>
              </a:rPr>
              <a:t>oportuno 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para </a:t>
            </a:r>
            <a:r>
              <a:rPr sz="1600" spc="15" dirty="0">
                <a:latin typeface="Tahoma"/>
                <a:cs typeface="Tahoma"/>
              </a:rPr>
              <a:t>reconocer </a:t>
            </a:r>
            <a:r>
              <a:rPr sz="1600" dirty="0">
                <a:latin typeface="Tahoma"/>
                <a:cs typeface="Tahoma"/>
              </a:rPr>
              <a:t>un problema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dirty="0">
                <a:latin typeface="Tahoma"/>
                <a:cs typeface="Tahoma"/>
              </a:rPr>
              <a:t>definirlo, </a:t>
            </a:r>
            <a:r>
              <a:rPr sz="1600" spc="5" dirty="0">
                <a:latin typeface="Tahoma"/>
                <a:cs typeface="Tahoma"/>
              </a:rPr>
              <a:t>especificar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datos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necesarios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analizarlos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proponer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soluciones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solventar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cualquier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complicación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proceso.</a:t>
            </a:r>
            <a:endParaRPr sz="1600" dirty="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10" dirty="0">
                <a:latin typeface="Tahoma"/>
                <a:cs typeface="Tahoma"/>
              </a:rPr>
              <a:t>En cuanto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10" dirty="0">
                <a:latin typeface="Tahoma"/>
                <a:cs typeface="Tahoma"/>
              </a:rPr>
              <a:t>valor </a:t>
            </a:r>
            <a:r>
              <a:rPr sz="1600" spc="-15" dirty="0">
                <a:latin typeface="Tahoma"/>
                <a:cs typeface="Tahoma"/>
              </a:rPr>
              <a:t>agregado </a:t>
            </a:r>
            <a:r>
              <a:rPr sz="1600" spc="-10" dirty="0">
                <a:latin typeface="Tahoma"/>
                <a:cs typeface="Tahoma"/>
              </a:rPr>
              <a:t>estamos </a:t>
            </a:r>
            <a:r>
              <a:rPr sz="1600" spc="10" dirty="0">
                <a:latin typeface="Tahoma"/>
                <a:cs typeface="Tahoma"/>
              </a:rPr>
              <a:t>permitiendo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empresa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utilice </a:t>
            </a:r>
            <a:r>
              <a:rPr sz="1600" spc="-10" dirty="0">
                <a:latin typeface="Tahoma"/>
                <a:cs typeface="Tahoma"/>
              </a:rPr>
              <a:t>su </a:t>
            </a:r>
            <a:r>
              <a:rPr sz="1600" spc="10" dirty="0">
                <a:latin typeface="Tahoma"/>
                <a:cs typeface="Tahoma"/>
              </a:rPr>
              <a:t>tiempo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otras </a:t>
            </a:r>
            <a:r>
              <a:rPr sz="1600" spc="5" dirty="0">
                <a:latin typeface="Tahoma"/>
                <a:cs typeface="Tahoma"/>
              </a:rPr>
              <a:t>actividades </a:t>
            </a:r>
            <a:r>
              <a:rPr sz="1600" spc="10" dirty="0">
                <a:latin typeface="Tahoma"/>
                <a:cs typeface="Tahoma"/>
              </a:rPr>
              <a:t>dado </a:t>
            </a:r>
            <a:r>
              <a:rPr sz="1600" spc="5" dirty="0">
                <a:latin typeface="Tahoma"/>
                <a:cs typeface="Tahoma"/>
              </a:rPr>
              <a:t>que los datos </a:t>
            </a:r>
            <a:r>
              <a:rPr sz="1600" dirty="0">
                <a:latin typeface="Tahoma"/>
                <a:cs typeface="Tahoma"/>
              </a:rPr>
              <a:t>conseguidos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por </a:t>
            </a:r>
            <a:r>
              <a:rPr sz="1600" spc="10" dirty="0">
                <a:latin typeface="Tahoma"/>
                <a:cs typeface="Tahoma"/>
              </a:rPr>
              <a:t>medio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5" dirty="0">
                <a:latin typeface="Tahoma"/>
                <a:cs typeface="Tahoma"/>
              </a:rPr>
              <a:t>este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spc="5" dirty="0">
                <a:latin typeface="Tahoma"/>
                <a:cs typeface="Tahoma"/>
              </a:rPr>
              <a:t>deben </a:t>
            </a:r>
            <a:r>
              <a:rPr sz="1600" spc="-5" dirty="0">
                <a:latin typeface="Tahoma"/>
                <a:cs typeface="Tahoma"/>
              </a:rPr>
              <a:t>ser </a:t>
            </a:r>
            <a:r>
              <a:rPr sz="1600" dirty="0">
                <a:latin typeface="Tahoma"/>
                <a:cs typeface="Tahoma"/>
              </a:rPr>
              <a:t>claros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20" dirty="0">
                <a:latin typeface="Tahoma"/>
                <a:cs typeface="Tahoma"/>
              </a:rPr>
              <a:t>con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dirty="0">
                <a:latin typeface="Tahoma"/>
                <a:cs typeface="Tahoma"/>
              </a:rPr>
              <a:t>mayor </a:t>
            </a:r>
            <a:r>
              <a:rPr sz="1600" spc="10" dirty="0">
                <a:latin typeface="Tahoma"/>
                <a:cs typeface="Tahoma"/>
              </a:rPr>
              <a:t>exactitud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posible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determinando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una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mayor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gestión</a:t>
            </a:r>
            <a:r>
              <a:rPr sz="1600" spc="5" dirty="0">
                <a:latin typeface="Tahoma"/>
                <a:cs typeface="Tahoma"/>
              </a:rPr>
              <a:t> de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gerencia</a:t>
            </a:r>
            <a:r>
              <a:rPr sz="1600" spc="-5" dirty="0">
                <a:latin typeface="Tahoma"/>
                <a:cs typeface="Tahoma"/>
              </a:rPr>
              <a:t> en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implementación</a:t>
            </a:r>
            <a:r>
              <a:rPr sz="1600" spc="5" dirty="0">
                <a:latin typeface="Tahoma"/>
                <a:cs typeface="Tahoma"/>
              </a:rPr>
              <a:t> del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obtención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una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excelente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producción.</a:t>
            </a: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15" dirty="0">
                <a:latin typeface="Tahoma"/>
                <a:cs typeface="Tahoma"/>
              </a:rPr>
              <a:t>Cuando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implementa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un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buen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costos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tiene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probabilidad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obtener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financiamiento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por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parte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inversionistas,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instituciones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financieras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personas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interesadas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ingresar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capital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empresa.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0764" y="692848"/>
            <a:ext cx="44297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solidFill>
                  <a:srgbClr val="123157"/>
                </a:solidFill>
                <a:latin typeface="Palatino Linotype"/>
                <a:cs typeface="Palatino Linotype"/>
              </a:rPr>
              <a:t>VENTAJAS </a:t>
            </a:r>
            <a:r>
              <a:rPr sz="2400" b="1" spc="-215" dirty="0">
                <a:solidFill>
                  <a:srgbClr val="123157"/>
                </a:solidFill>
                <a:latin typeface="Palatino Linotype"/>
                <a:cs typeface="Palatino Linotype"/>
              </a:rPr>
              <a:t>DEL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SISTEMA</a:t>
            </a: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 </a:t>
            </a:r>
            <a:r>
              <a:rPr sz="2400" b="1" spc="-27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COSTOS</a:t>
            </a:r>
            <a:r>
              <a:rPr sz="2400" b="1" spc="13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4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r>
              <a:rPr sz="2400" b="1" spc="13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" dirty="0">
                <a:solidFill>
                  <a:srgbClr val="123157"/>
                </a:solidFill>
                <a:latin typeface="Palatino Linotype"/>
                <a:cs typeface="Palatino Linotype"/>
              </a:rPr>
              <a:t>EN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30" dirty="0">
                <a:solidFill>
                  <a:srgbClr val="123157"/>
                </a:solidFill>
                <a:latin typeface="Palatino Linotype"/>
                <a:cs typeface="Palatino Linotype"/>
              </a:rPr>
              <a:t>LA </a:t>
            </a:r>
            <a:r>
              <a:rPr sz="2400" b="1" spc="-58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EMPRESA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344551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https://</a:t>
            </a:r>
            <a:r>
              <a:rPr sz="800" spc="-5" dirty="0">
                <a:latin typeface="Calibri"/>
                <a:cs typeface="Calibri"/>
                <a:hlinkClick r:id="rId2"/>
              </a:rPr>
              <a:t>www.gerencie.com/beneficios-de-implementar-un-sistema-de-costos.html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3765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Tahoma"/>
                <a:cs typeface="Tahoma"/>
              </a:rPr>
              <a:t>Las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principales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desventajas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utilizar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este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empresas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son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ahoma"/>
                <a:cs typeface="Tahoma"/>
              </a:rPr>
              <a:t>siguientes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165" dirty="0"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dirty="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10" dirty="0">
                <a:latin typeface="Tahoma"/>
                <a:cs typeface="Tahoma"/>
              </a:rPr>
              <a:t>En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cuanto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al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valor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agregado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vimos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atrás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una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empresa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no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tuiviera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implementado </a:t>
            </a:r>
            <a:r>
              <a:rPr sz="1600" spc="-10" dirty="0">
                <a:latin typeface="Tahoma"/>
                <a:cs typeface="Tahoma"/>
              </a:rPr>
              <a:t>su sistema </a:t>
            </a:r>
            <a:r>
              <a:rPr sz="1600" spc="-5" dirty="0">
                <a:latin typeface="Tahoma"/>
                <a:cs typeface="Tahoma"/>
              </a:rPr>
              <a:t>de </a:t>
            </a:r>
            <a:r>
              <a:rPr sz="1600" spc="10" dirty="0">
                <a:latin typeface="Tahoma"/>
                <a:cs typeface="Tahoma"/>
              </a:rPr>
              <a:t>costos </a:t>
            </a:r>
            <a:r>
              <a:rPr sz="1600" spc="20" dirty="0">
                <a:latin typeface="Tahoma"/>
                <a:cs typeface="Tahoma"/>
              </a:rPr>
              <a:t>por </a:t>
            </a:r>
            <a:r>
              <a:rPr sz="1600" spc="10" dirty="0">
                <a:latin typeface="Tahoma"/>
                <a:cs typeface="Tahoma"/>
              </a:rPr>
              <a:t>procesos </a:t>
            </a:r>
            <a:r>
              <a:rPr sz="1600" dirty="0">
                <a:latin typeface="Tahoma"/>
                <a:cs typeface="Tahoma"/>
              </a:rPr>
              <a:t>utilizaría </a:t>
            </a:r>
            <a:r>
              <a:rPr sz="1600" spc="-10" dirty="0">
                <a:latin typeface="Tahoma"/>
                <a:cs typeface="Tahoma"/>
              </a:rPr>
              <a:t>su </a:t>
            </a:r>
            <a:r>
              <a:rPr sz="1600" spc="10" dirty="0">
                <a:latin typeface="Tahoma"/>
                <a:cs typeface="Tahoma"/>
              </a:rPr>
              <a:t>tiempo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no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actividades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diferentes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no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recopilar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información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obtención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costos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manera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desordenada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esporádica.</a:t>
            </a:r>
            <a:endParaRPr sz="1600" dirty="0">
              <a:latin typeface="Tahoma"/>
              <a:cs typeface="Tahoma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15" dirty="0">
                <a:latin typeface="Tahoma"/>
                <a:cs typeface="Tahoma"/>
              </a:rPr>
              <a:t>El </a:t>
            </a:r>
            <a:r>
              <a:rPr sz="1600" spc="5" dirty="0">
                <a:latin typeface="Tahoma"/>
                <a:cs typeface="Tahoma"/>
              </a:rPr>
              <a:t>calculo de los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dirty="0">
                <a:latin typeface="Tahoma"/>
                <a:cs typeface="Tahoma"/>
              </a:rPr>
              <a:t>unitarios </a:t>
            </a:r>
            <a:r>
              <a:rPr sz="1600" spc="15" dirty="0">
                <a:latin typeface="Tahoma"/>
                <a:cs typeface="Tahoma"/>
              </a:rPr>
              <a:t>de producción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5" dirty="0">
                <a:latin typeface="Tahoma"/>
                <a:cs typeface="Tahoma"/>
              </a:rPr>
              <a:t>efectuara sobre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 base </a:t>
            </a:r>
            <a:r>
              <a:rPr sz="1600" spc="10" dirty="0">
                <a:latin typeface="Tahoma"/>
                <a:cs typeface="Tahoma"/>
              </a:rPr>
              <a:t>de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dirty="0">
                <a:latin typeface="Tahoma"/>
                <a:cs typeface="Tahoma"/>
              </a:rPr>
              <a:t>terminada </a:t>
            </a:r>
            <a:r>
              <a:rPr sz="1600" spc="-10" dirty="0">
                <a:latin typeface="Tahoma"/>
                <a:cs typeface="Tahoma"/>
              </a:rPr>
              <a:t>equivalente, </a:t>
            </a:r>
            <a:r>
              <a:rPr sz="1600" spc="35" dirty="0">
                <a:latin typeface="Tahoma"/>
                <a:cs typeface="Tahoma"/>
              </a:rPr>
              <a:t>lo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dirty="0">
                <a:latin typeface="Tahoma"/>
                <a:cs typeface="Tahoma"/>
              </a:rPr>
              <a:t>lleva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5" dirty="0">
                <a:latin typeface="Tahoma"/>
                <a:cs typeface="Tahoma"/>
              </a:rPr>
              <a:t>cifras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promediadas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no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siempre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resultan</a:t>
            </a:r>
            <a:r>
              <a:rPr sz="1600" spc="-1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exactas.</a:t>
            </a:r>
            <a:endParaRPr sz="1600" dirty="0">
              <a:latin typeface="Tahoma"/>
              <a:cs typeface="Tahoma"/>
            </a:endParaRPr>
          </a:p>
          <a:p>
            <a:pPr marL="299085" marR="6985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20" dirty="0">
                <a:latin typeface="Tahoma"/>
                <a:cs typeface="Tahoma"/>
              </a:rPr>
              <a:t>Dicha </a:t>
            </a:r>
            <a:r>
              <a:rPr sz="1600" spc="10" dirty="0">
                <a:latin typeface="Tahoma"/>
                <a:cs typeface="Tahoma"/>
              </a:rPr>
              <a:t>inexactitud </a:t>
            </a:r>
            <a:r>
              <a:rPr sz="1600" dirty="0">
                <a:latin typeface="Tahoma"/>
                <a:cs typeface="Tahoma"/>
              </a:rPr>
              <a:t>conllevara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-15" dirty="0">
                <a:latin typeface="Tahoma"/>
                <a:cs typeface="Tahoma"/>
              </a:rPr>
              <a:t>vea </a:t>
            </a:r>
            <a:r>
              <a:rPr sz="1600" spc="-10" dirty="0">
                <a:latin typeface="Tahoma"/>
                <a:cs typeface="Tahoma"/>
              </a:rPr>
              <a:t>reflejada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5" dirty="0">
                <a:latin typeface="Tahoma"/>
                <a:cs typeface="Tahoma"/>
              </a:rPr>
              <a:t>los </a:t>
            </a:r>
            <a:r>
              <a:rPr sz="1600" spc="10" dirty="0">
                <a:latin typeface="Tahoma"/>
                <a:cs typeface="Tahoma"/>
              </a:rPr>
              <a:t>precios de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artículos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con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consecuencias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para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organización.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4404" y="692848"/>
            <a:ext cx="46043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123157"/>
                </a:solidFill>
                <a:latin typeface="Palatino Linotype"/>
                <a:cs typeface="Palatino Linotype"/>
              </a:rPr>
              <a:t>DESVENTAJAS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5" dirty="0">
                <a:solidFill>
                  <a:srgbClr val="123157"/>
                </a:solidFill>
                <a:latin typeface="Palatino Linotype"/>
                <a:cs typeface="Palatino Linotype"/>
              </a:rPr>
              <a:t>DEL</a:t>
            </a:r>
            <a:r>
              <a:rPr sz="2400" b="1" spc="9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SISTEMA</a:t>
            </a:r>
            <a:r>
              <a:rPr sz="2400" b="1" spc="13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 </a:t>
            </a:r>
            <a:r>
              <a:rPr sz="2400" b="1" spc="-58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COSTOS</a:t>
            </a:r>
            <a:r>
              <a:rPr sz="2400" b="1" spc="13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2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r>
              <a:rPr sz="2400" b="1" spc="14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" dirty="0">
                <a:solidFill>
                  <a:srgbClr val="123157"/>
                </a:solidFill>
                <a:latin typeface="Palatino Linotype"/>
                <a:cs typeface="Palatino Linotype"/>
              </a:rPr>
              <a:t>EN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30" dirty="0">
                <a:solidFill>
                  <a:srgbClr val="123157"/>
                </a:solidFill>
                <a:latin typeface="Palatino Linotype"/>
                <a:cs typeface="Palatino Linotype"/>
              </a:rPr>
              <a:t>LA </a:t>
            </a:r>
            <a:r>
              <a:rPr sz="2400" b="1" spc="-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EMPRESA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55162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https://</a:t>
            </a:r>
            <a:r>
              <a:rPr sz="800" spc="-5" dirty="0">
                <a:latin typeface="Calibri"/>
                <a:cs typeface="Calibri"/>
                <a:hlinkClick r:id="rId2"/>
              </a:rPr>
              <a:t>www.clubensayos.com/Acontecimientos-Sociales/VENTAJAS-Y-DESVENTAJAS-DE-LOS-COSTOS-POR-PROCESOS/2226413.html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297026" y="4668463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40830" cy="319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Tahoma"/>
                <a:cs typeface="Tahoma"/>
              </a:rPr>
              <a:t>Las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principales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desventajas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utilizar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este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empresas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son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ahoma"/>
                <a:cs typeface="Tahoma"/>
              </a:rPr>
              <a:t>siguientes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165" dirty="0"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dirty="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40" dirty="0">
                <a:latin typeface="Tahoma"/>
                <a:cs typeface="Tahoma"/>
              </a:rPr>
              <a:t>Así</a:t>
            </a:r>
            <a:r>
              <a:rPr sz="1600" spc="4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mismo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costos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unitarios</a:t>
            </a:r>
            <a:r>
              <a:rPr sz="1600" spc="5" dirty="0">
                <a:latin typeface="Tahoma"/>
                <a:cs typeface="Tahoma"/>
              </a:rPr>
              <a:t> estructurados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sobre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r>
              <a:rPr sz="1600" spc="-15" dirty="0">
                <a:latin typeface="Tahoma"/>
                <a:cs typeface="Tahoma"/>
              </a:rPr>
              <a:t> bases 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promediadas </a:t>
            </a:r>
            <a:r>
              <a:rPr sz="1600" dirty="0">
                <a:latin typeface="Tahoma"/>
                <a:cs typeface="Tahoma"/>
              </a:rPr>
              <a:t>pueden </a:t>
            </a:r>
            <a:r>
              <a:rPr sz="1600" spc="10" dirty="0">
                <a:latin typeface="Tahoma"/>
                <a:cs typeface="Tahoma"/>
              </a:rPr>
              <a:t>tener </a:t>
            </a:r>
            <a:r>
              <a:rPr sz="1600" dirty="0">
                <a:latin typeface="Tahoma"/>
                <a:cs typeface="Tahoma"/>
              </a:rPr>
              <a:t>un </a:t>
            </a:r>
            <a:r>
              <a:rPr sz="1600" spc="5" dirty="0">
                <a:latin typeface="Tahoma"/>
                <a:cs typeface="Tahoma"/>
              </a:rPr>
              <a:t>reflejo </a:t>
            </a:r>
            <a:r>
              <a:rPr sz="1600" dirty="0">
                <a:latin typeface="Tahoma"/>
                <a:cs typeface="Tahoma"/>
              </a:rPr>
              <a:t>desfavorable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10" dirty="0">
                <a:latin typeface="Tahoma"/>
                <a:cs typeface="Tahoma"/>
              </a:rPr>
              <a:t>el </a:t>
            </a:r>
            <a:r>
              <a:rPr sz="1600" spc="5" dirty="0">
                <a:latin typeface="Tahoma"/>
                <a:cs typeface="Tahoma"/>
              </a:rPr>
              <a:t>valor de los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inventarios de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5" dirty="0">
                <a:latin typeface="Tahoma"/>
                <a:cs typeface="Tahoma"/>
              </a:rPr>
              <a:t>en procesos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5" dirty="0">
                <a:latin typeface="Tahoma"/>
                <a:cs typeface="Tahoma"/>
              </a:rPr>
              <a:t>artículos </a:t>
            </a:r>
            <a:r>
              <a:rPr sz="1600" dirty="0">
                <a:latin typeface="Tahoma"/>
                <a:cs typeface="Tahoma"/>
              </a:rPr>
              <a:t>terminados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5" dirty="0">
                <a:latin typeface="Tahoma"/>
                <a:cs typeface="Tahoma"/>
              </a:rPr>
              <a:t>se </a:t>
            </a:r>
            <a:r>
              <a:rPr sz="1600" dirty="0">
                <a:latin typeface="Tahoma"/>
                <a:cs typeface="Tahoma"/>
              </a:rPr>
              <a:t> presentan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estado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posición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financiera.</a:t>
            </a:r>
            <a:endParaRPr sz="1600" dirty="0">
              <a:latin typeface="Tahoma"/>
              <a:cs typeface="Tahoma"/>
            </a:endParaRPr>
          </a:p>
          <a:p>
            <a:pPr marL="299085" marR="889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10" dirty="0">
                <a:latin typeface="Tahoma"/>
                <a:cs typeface="Tahoma"/>
              </a:rPr>
              <a:t>En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15" dirty="0">
                <a:latin typeface="Tahoma"/>
                <a:cs typeface="Tahoma"/>
              </a:rPr>
              <a:t>empresas </a:t>
            </a:r>
            <a:r>
              <a:rPr sz="1600" spc="15" dirty="0">
                <a:latin typeface="Tahoma"/>
                <a:cs typeface="Tahoma"/>
              </a:rPr>
              <a:t>por </a:t>
            </a:r>
            <a:r>
              <a:rPr sz="1600" spc="-5" dirty="0">
                <a:latin typeface="Tahoma"/>
                <a:cs typeface="Tahoma"/>
              </a:rPr>
              <a:t>ejemplo </a:t>
            </a:r>
            <a:r>
              <a:rPr sz="1600" dirty="0">
                <a:latin typeface="Tahoma"/>
                <a:cs typeface="Tahoma"/>
              </a:rPr>
              <a:t>industriales </a:t>
            </a:r>
            <a:r>
              <a:rPr sz="1600" spc="10" dirty="0">
                <a:latin typeface="Tahoma"/>
                <a:cs typeface="Tahoma"/>
              </a:rPr>
              <a:t>donde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5" dirty="0">
                <a:latin typeface="Tahoma"/>
                <a:cs typeface="Tahoma"/>
              </a:rPr>
              <a:t>fabrican diversos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productos </a:t>
            </a:r>
            <a:r>
              <a:rPr sz="1600" spc="-20" dirty="0">
                <a:latin typeface="Tahoma"/>
                <a:cs typeface="Tahoma"/>
              </a:rPr>
              <a:t>trabajan </a:t>
            </a:r>
            <a:r>
              <a:rPr sz="1600" spc="20" dirty="0">
                <a:latin typeface="Tahoma"/>
                <a:cs typeface="Tahoma"/>
              </a:rPr>
              <a:t>con </a:t>
            </a:r>
            <a:r>
              <a:rPr sz="1600" spc="10" dirty="0">
                <a:latin typeface="Tahoma"/>
                <a:cs typeface="Tahoma"/>
              </a:rPr>
              <a:t>diferentes </a:t>
            </a:r>
            <a:r>
              <a:rPr sz="1600" spc="5" dirty="0">
                <a:latin typeface="Tahoma"/>
                <a:cs typeface="Tahoma"/>
              </a:rPr>
              <a:t>procesos </a:t>
            </a:r>
            <a:r>
              <a:rPr sz="1600" spc="10" dirty="0">
                <a:latin typeface="Tahoma"/>
                <a:cs typeface="Tahoma"/>
              </a:rPr>
              <a:t>de </a:t>
            </a:r>
            <a:r>
              <a:rPr sz="1600" spc="-5" dirty="0">
                <a:latin typeface="Tahoma"/>
                <a:cs typeface="Tahoma"/>
              </a:rPr>
              <a:t>manufactura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20" dirty="0">
                <a:latin typeface="Tahoma"/>
                <a:cs typeface="Tahoma"/>
              </a:rPr>
              <a:t>control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gastos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fabricación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presentan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dificultades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para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su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distribución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o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prorrateo.</a:t>
            </a:r>
            <a:endParaRPr sz="1600" dirty="0">
              <a:latin typeface="Tahoma"/>
              <a:cs typeface="Tahoma"/>
            </a:endParaRPr>
          </a:p>
          <a:p>
            <a:pPr marL="299085" marR="9525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20" dirty="0">
                <a:latin typeface="Tahoma"/>
                <a:cs typeface="Tahoma"/>
              </a:rPr>
              <a:t>Dicha </a:t>
            </a:r>
            <a:r>
              <a:rPr sz="1600" spc="10" dirty="0">
                <a:latin typeface="Tahoma"/>
                <a:cs typeface="Tahoma"/>
              </a:rPr>
              <a:t>inexactitud </a:t>
            </a:r>
            <a:r>
              <a:rPr sz="1600" dirty="0">
                <a:latin typeface="Tahoma"/>
                <a:cs typeface="Tahoma"/>
              </a:rPr>
              <a:t>conllevara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-15" dirty="0">
                <a:latin typeface="Tahoma"/>
                <a:cs typeface="Tahoma"/>
              </a:rPr>
              <a:t>vea </a:t>
            </a:r>
            <a:r>
              <a:rPr sz="1600" spc="-10" dirty="0">
                <a:latin typeface="Tahoma"/>
                <a:cs typeface="Tahoma"/>
              </a:rPr>
              <a:t>reflejada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5" dirty="0">
                <a:latin typeface="Tahoma"/>
                <a:cs typeface="Tahoma"/>
              </a:rPr>
              <a:t>los </a:t>
            </a:r>
            <a:r>
              <a:rPr sz="1600" spc="10" dirty="0">
                <a:latin typeface="Tahoma"/>
                <a:cs typeface="Tahoma"/>
              </a:rPr>
              <a:t>precios de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artículos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con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consecuencias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para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organización.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4404" y="692848"/>
            <a:ext cx="46043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130" dirty="0">
                <a:solidFill>
                  <a:srgbClr val="123157"/>
                </a:solidFill>
                <a:latin typeface="Palatino Linotype"/>
                <a:cs typeface="Palatino Linotype"/>
              </a:rPr>
              <a:t>DESVENTAJAS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5" dirty="0">
                <a:solidFill>
                  <a:srgbClr val="123157"/>
                </a:solidFill>
                <a:latin typeface="Palatino Linotype"/>
                <a:cs typeface="Palatino Linotype"/>
              </a:rPr>
              <a:t>DEL</a:t>
            </a:r>
            <a:r>
              <a:rPr sz="2400" b="1" spc="9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SISTEMA</a:t>
            </a:r>
            <a:r>
              <a:rPr sz="2400" b="1" spc="13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 </a:t>
            </a:r>
            <a:r>
              <a:rPr sz="2400" b="1" spc="-58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COSTOS</a:t>
            </a:r>
            <a:r>
              <a:rPr sz="2400" b="1" spc="13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2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r>
              <a:rPr sz="2400" b="1" spc="14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" dirty="0">
                <a:solidFill>
                  <a:srgbClr val="123157"/>
                </a:solidFill>
                <a:latin typeface="Palatino Linotype"/>
                <a:cs typeface="Palatino Linotype"/>
              </a:rPr>
              <a:t>EN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30" dirty="0">
                <a:solidFill>
                  <a:srgbClr val="123157"/>
                </a:solidFill>
                <a:latin typeface="Palatino Linotype"/>
                <a:cs typeface="Palatino Linotype"/>
              </a:rPr>
              <a:t>LA </a:t>
            </a:r>
            <a:r>
              <a:rPr sz="2400" b="1" spc="-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EMPRESA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55162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https://</a:t>
            </a:r>
            <a:r>
              <a:rPr sz="800" spc="-5" dirty="0">
                <a:latin typeface="Calibri"/>
                <a:cs typeface="Calibri"/>
                <a:hlinkClick r:id="rId2"/>
              </a:rPr>
              <a:t>www.clubensayos.com/Acontecimientos-Sociales/VENTAJAS-Y-DESVENTAJAS-DE-LOS-COSTOS-POR-PROCESOS/2226413.html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4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40830" cy="3441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60" algn="just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Tahoma"/>
                <a:cs typeface="Tahoma"/>
              </a:rPr>
              <a:t>La </a:t>
            </a:r>
            <a:r>
              <a:rPr sz="1600" spc="5" dirty="0">
                <a:latin typeface="Tahoma"/>
                <a:cs typeface="Tahoma"/>
              </a:rPr>
              <a:t>caracterización de los </a:t>
            </a:r>
            <a:r>
              <a:rPr sz="1600" spc="15" dirty="0">
                <a:latin typeface="Tahoma"/>
                <a:cs typeface="Tahoma"/>
              </a:rPr>
              <a:t>costos por </a:t>
            </a:r>
            <a:r>
              <a:rPr sz="1600" spc="10" dirty="0">
                <a:latin typeface="Tahoma"/>
                <a:cs typeface="Tahoma"/>
              </a:rPr>
              <a:t>procesos viene dado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20" dirty="0">
                <a:latin typeface="Tahoma"/>
                <a:cs typeface="Tahoma"/>
              </a:rPr>
              <a:t>manera </a:t>
            </a:r>
            <a:r>
              <a:rPr sz="1600" spc="5" dirty="0">
                <a:latin typeface="Tahoma"/>
                <a:cs typeface="Tahoma"/>
              </a:rPr>
              <a:t>tal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5" dirty="0">
                <a:latin typeface="Tahoma"/>
                <a:cs typeface="Tahoma"/>
              </a:rPr>
              <a:t>diferencia de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20" dirty="0">
                <a:latin typeface="Tahoma"/>
                <a:cs typeface="Tahoma"/>
              </a:rPr>
              <a:t>otros </a:t>
            </a:r>
            <a:r>
              <a:rPr sz="1600" spc="-10" dirty="0">
                <a:latin typeface="Tahoma"/>
                <a:cs typeface="Tahoma"/>
              </a:rPr>
              <a:t>sistemas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0" dirty="0">
                <a:latin typeface="Tahoma"/>
                <a:cs typeface="Tahoma"/>
              </a:rPr>
              <a:t>costos toda </a:t>
            </a:r>
            <a:r>
              <a:rPr sz="1600" spc="5" dirty="0">
                <a:latin typeface="Tahoma"/>
                <a:cs typeface="Tahoma"/>
              </a:rPr>
              <a:t>vez que permite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saber </a:t>
            </a:r>
            <a:r>
              <a:rPr sz="1600" spc="-15" dirty="0">
                <a:latin typeface="Tahoma"/>
                <a:cs typeface="Tahoma"/>
              </a:rPr>
              <a:t>muchas </a:t>
            </a:r>
            <a:r>
              <a:rPr sz="1600" spc="-10" dirty="0">
                <a:latin typeface="Tahoma"/>
                <a:cs typeface="Tahoma"/>
              </a:rPr>
              <a:t>cosas </a:t>
            </a:r>
            <a:r>
              <a:rPr sz="1600" spc="-30" dirty="0">
                <a:latin typeface="Tahoma"/>
                <a:cs typeface="Tahoma"/>
              </a:rPr>
              <a:t>mas </a:t>
            </a:r>
            <a:r>
              <a:rPr sz="1600" spc="-5" dirty="0">
                <a:latin typeface="Tahoma"/>
                <a:cs typeface="Tahoma"/>
              </a:rPr>
              <a:t>que </a:t>
            </a:r>
            <a:r>
              <a:rPr sz="1600" spc="10" dirty="0">
                <a:latin typeface="Tahoma"/>
                <a:cs typeface="Tahoma"/>
              </a:rPr>
              <a:t>interfieren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15" dirty="0">
                <a:latin typeface="Tahoma"/>
                <a:cs typeface="Tahoma"/>
              </a:rPr>
              <a:t>proceso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dirty="0">
                <a:latin typeface="Tahoma"/>
                <a:cs typeface="Tahoma"/>
              </a:rPr>
              <a:t>pueden 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ayudar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a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gerencia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tomar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decisiones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oportunas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efectivas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veamos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170" dirty="0"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dirty="0">
              <a:latin typeface="Tahoma"/>
              <a:cs typeface="Tahoma"/>
            </a:endParaRPr>
          </a:p>
          <a:p>
            <a:pPr marL="299085" marR="762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35" dirty="0">
                <a:latin typeface="Tahoma"/>
                <a:cs typeface="Tahoma"/>
              </a:rPr>
              <a:t>Como </a:t>
            </a:r>
            <a:r>
              <a:rPr sz="1600" spc="5" dirty="0">
                <a:latin typeface="Tahoma"/>
                <a:cs typeface="Tahoma"/>
              </a:rPr>
              <a:t>los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spc="5" dirty="0">
                <a:latin typeface="Tahoma"/>
                <a:cs typeface="Tahoma"/>
              </a:rPr>
              <a:t>son </a:t>
            </a:r>
            <a:r>
              <a:rPr sz="1600" dirty="0">
                <a:latin typeface="Tahoma"/>
                <a:cs typeface="Tahoma"/>
              </a:rPr>
              <a:t>acumulativos </a:t>
            </a:r>
            <a:r>
              <a:rPr sz="1600" spc="15" dirty="0">
                <a:latin typeface="Tahoma"/>
                <a:cs typeface="Tahoma"/>
              </a:rPr>
              <a:t>por </a:t>
            </a:r>
            <a:r>
              <a:rPr sz="1600" spc="5" dirty="0">
                <a:latin typeface="Tahoma"/>
                <a:cs typeface="Tahoma"/>
              </a:rPr>
              <a:t>departamento permite que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cada </a:t>
            </a:r>
            <a:r>
              <a:rPr sz="1600" spc="-20" dirty="0">
                <a:latin typeface="Tahoma"/>
                <a:cs typeface="Tahoma"/>
              </a:rPr>
              <a:t>área </a:t>
            </a:r>
            <a:r>
              <a:rPr sz="1600" dirty="0">
                <a:latin typeface="Tahoma"/>
                <a:cs typeface="Tahoma"/>
              </a:rPr>
              <a:t>realice </a:t>
            </a:r>
            <a:r>
              <a:rPr sz="1600" spc="-10" dirty="0">
                <a:latin typeface="Tahoma"/>
                <a:cs typeface="Tahoma"/>
              </a:rPr>
              <a:t>su </a:t>
            </a:r>
            <a:r>
              <a:rPr sz="1600" spc="5" dirty="0">
                <a:latin typeface="Tahoma"/>
                <a:cs typeface="Tahoma"/>
              </a:rPr>
              <a:t>propia </a:t>
            </a:r>
            <a:r>
              <a:rPr sz="1600" dirty="0">
                <a:latin typeface="Tahoma"/>
                <a:cs typeface="Tahoma"/>
              </a:rPr>
              <a:t>gestión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5" dirty="0">
                <a:latin typeface="Tahoma"/>
                <a:cs typeface="Tahoma"/>
              </a:rPr>
              <a:t>tal </a:t>
            </a:r>
            <a:r>
              <a:rPr sz="1600" spc="-20" dirty="0">
                <a:latin typeface="Tahoma"/>
                <a:cs typeface="Tahoma"/>
              </a:rPr>
              <a:t>manera </a:t>
            </a:r>
            <a:r>
              <a:rPr sz="1600" spc="10" dirty="0">
                <a:latin typeface="Tahoma"/>
                <a:cs typeface="Tahoma"/>
              </a:rPr>
              <a:t>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-5" dirty="0">
                <a:latin typeface="Tahoma"/>
                <a:cs typeface="Tahoma"/>
              </a:rPr>
              <a:t>vean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variaciones </a:t>
            </a:r>
            <a:r>
              <a:rPr sz="1600" spc="5" dirty="0">
                <a:latin typeface="Tahoma"/>
                <a:cs typeface="Tahoma"/>
              </a:rPr>
              <a:t>de los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dirty="0">
                <a:latin typeface="Tahoma"/>
                <a:cs typeface="Tahoma"/>
              </a:rPr>
              <a:t>durante el </a:t>
            </a:r>
            <a:r>
              <a:rPr sz="1600" spc="15" dirty="0">
                <a:latin typeface="Tahoma"/>
                <a:cs typeface="Tahoma"/>
              </a:rPr>
              <a:t>proceso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5" dirty="0">
                <a:latin typeface="Tahoma"/>
                <a:cs typeface="Tahoma"/>
              </a:rPr>
              <a:t>pueda ser mejorado en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un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futuro.</a:t>
            </a: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10" dirty="0">
                <a:latin typeface="Tahoma"/>
                <a:cs typeface="Tahoma"/>
              </a:rPr>
              <a:t>En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10" dirty="0">
                <a:latin typeface="Tahoma"/>
                <a:cs typeface="Tahoma"/>
              </a:rPr>
              <a:t>empresas </a:t>
            </a:r>
            <a:r>
              <a:rPr sz="1600" spc="15" dirty="0">
                <a:latin typeface="Tahoma"/>
                <a:cs typeface="Tahoma"/>
              </a:rPr>
              <a:t>por </a:t>
            </a:r>
            <a:r>
              <a:rPr sz="1600" spc="-5" dirty="0">
                <a:latin typeface="Tahoma"/>
                <a:cs typeface="Tahoma"/>
              </a:rPr>
              <a:t>ejemplo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30" dirty="0">
                <a:latin typeface="Tahoma"/>
                <a:cs typeface="Tahoma"/>
              </a:rPr>
              <a:t>tipo </a:t>
            </a:r>
            <a:r>
              <a:rPr sz="1600" dirty="0">
                <a:latin typeface="Tahoma"/>
                <a:cs typeface="Tahoma"/>
              </a:rPr>
              <a:t>industriales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10" dirty="0">
                <a:latin typeface="Tahoma"/>
                <a:cs typeface="Tahoma"/>
              </a:rPr>
              <a:t>donde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dirty="0">
                <a:latin typeface="Tahoma"/>
                <a:cs typeface="Tahoma"/>
              </a:rPr>
              <a:t>fabrican 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varios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productos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homogéneos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cuenta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debe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poseer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cuenta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-5" dirty="0">
                <a:latin typeface="Tahoma"/>
                <a:cs typeface="Tahoma"/>
              </a:rPr>
              <a:t>trabajo en proceso, </a:t>
            </a:r>
            <a:r>
              <a:rPr sz="1600" spc="15" dirty="0">
                <a:latin typeface="Tahoma"/>
                <a:cs typeface="Tahoma"/>
              </a:rPr>
              <a:t>los </a:t>
            </a:r>
            <a:r>
              <a:rPr sz="1600" dirty="0">
                <a:latin typeface="Tahoma"/>
                <a:cs typeface="Tahoma"/>
              </a:rPr>
              <a:t>datos permitirán </a:t>
            </a:r>
            <a:r>
              <a:rPr sz="1600" spc="-5" dirty="0">
                <a:latin typeface="Tahoma"/>
                <a:cs typeface="Tahoma"/>
              </a:rPr>
              <a:t>hacer </a:t>
            </a:r>
            <a:r>
              <a:rPr sz="1600" spc="5" dirty="0">
                <a:latin typeface="Tahoma"/>
                <a:cs typeface="Tahoma"/>
              </a:rPr>
              <a:t>comparativos </a:t>
            </a:r>
            <a:r>
              <a:rPr sz="1600" spc="30" dirty="0">
                <a:latin typeface="Tahoma"/>
                <a:cs typeface="Tahoma"/>
              </a:rPr>
              <a:t>de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costos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procesos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iguales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cuales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deben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ser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cada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vez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mejorados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pues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estarán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afectando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misma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línea.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1585" y="692848"/>
            <a:ext cx="4010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CARACT</a:t>
            </a:r>
            <a:r>
              <a:rPr sz="2400" b="1" spc="-120" dirty="0">
                <a:solidFill>
                  <a:srgbClr val="123157"/>
                </a:solidFill>
                <a:latin typeface="Palatino Linotype"/>
                <a:cs typeface="Palatino Linotype"/>
              </a:rPr>
              <a:t>E</a:t>
            </a:r>
            <a:r>
              <a:rPr sz="2400" b="1" spc="-335" dirty="0">
                <a:solidFill>
                  <a:srgbClr val="123157"/>
                </a:solidFill>
                <a:latin typeface="Palatino Linotype"/>
                <a:cs typeface="Palatino Linotype"/>
              </a:rPr>
              <a:t>R</a:t>
            </a:r>
            <a:r>
              <a:rPr sz="2400" b="1" spc="-2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05" dirty="0">
                <a:solidFill>
                  <a:srgbClr val="123157"/>
                </a:solidFill>
                <a:latin typeface="Palatino Linotype"/>
                <a:cs typeface="Palatino Linotype"/>
              </a:rPr>
              <a:t>Z</a:t>
            </a:r>
            <a:r>
              <a:rPr sz="2400" b="1" spc="-170" dirty="0">
                <a:solidFill>
                  <a:srgbClr val="123157"/>
                </a:solidFill>
                <a:latin typeface="Palatino Linotype"/>
                <a:cs typeface="Palatino Linotype"/>
              </a:rPr>
              <a:t>AC</a:t>
            </a:r>
            <a:r>
              <a:rPr sz="2400" b="1" spc="-1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50" dirty="0">
                <a:solidFill>
                  <a:srgbClr val="123157"/>
                </a:solidFill>
                <a:latin typeface="Palatino Linotype"/>
                <a:cs typeface="Palatino Linotype"/>
              </a:rPr>
              <a:t>N</a:t>
            </a:r>
            <a:r>
              <a:rPr sz="2400" b="1" spc="14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85" dirty="0">
                <a:solidFill>
                  <a:srgbClr val="123157"/>
                </a:solidFill>
                <a:latin typeface="Palatino Linotype"/>
                <a:cs typeface="Palatino Linotype"/>
              </a:rPr>
              <a:t>L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-320" dirty="0">
                <a:solidFill>
                  <a:srgbClr val="123157"/>
                </a:solidFill>
                <a:latin typeface="Palatino Linotype"/>
                <a:cs typeface="Palatino Linotype"/>
              </a:rPr>
              <a:t>S</a:t>
            </a:r>
            <a:endParaRPr sz="2400" dirty="0">
              <a:latin typeface="Palatino Linotype"/>
              <a:cs typeface="Palatino Linotype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2400" b="1" spc="-175" dirty="0">
                <a:solidFill>
                  <a:srgbClr val="123157"/>
                </a:solidFill>
                <a:latin typeface="Palatino Linotype"/>
                <a:cs typeface="Palatino Linotype"/>
              </a:rPr>
              <a:t>SISTEMAS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342772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https://auren.com/mx/blog/gestion-organizacional-en-la-administracion-publica/.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38290" cy="319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715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-15" dirty="0">
                <a:latin typeface="Tahoma"/>
                <a:cs typeface="Tahoma"/>
              </a:rPr>
              <a:t>Las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unidades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equivalentes,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son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unidades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se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consideran </a:t>
            </a:r>
            <a:r>
              <a:rPr sz="1600" spc="5" dirty="0">
                <a:latin typeface="Tahoma"/>
                <a:cs typeface="Tahoma"/>
              </a:rPr>
              <a:t> producidas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pero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aun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no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han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sido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terminadas,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estas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pueden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ayudar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dirty="0">
                <a:latin typeface="Tahoma"/>
                <a:cs typeface="Tahoma"/>
              </a:rPr>
              <a:t>determinar </a:t>
            </a:r>
            <a:r>
              <a:rPr sz="1600" spc="20" dirty="0">
                <a:latin typeface="Tahoma"/>
                <a:cs typeface="Tahoma"/>
              </a:rPr>
              <a:t>como </a:t>
            </a:r>
            <a:r>
              <a:rPr sz="1600" spc="-15" dirty="0">
                <a:latin typeface="Tahoma"/>
                <a:cs typeface="Tahoma"/>
              </a:rPr>
              <a:t>va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15" dirty="0">
                <a:latin typeface="Tahoma"/>
                <a:cs typeface="Tahoma"/>
              </a:rPr>
              <a:t>proceso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5" dirty="0">
                <a:latin typeface="Tahoma"/>
                <a:cs typeface="Tahoma"/>
              </a:rPr>
              <a:t>términos de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15" dirty="0">
                <a:latin typeface="Tahoma"/>
                <a:cs typeface="Tahoma"/>
              </a:rPr>
              <a:t>demás </a:t>
            </a:r>
            <a:r>
              <a:rPr sz="1600" spc="-5" dirty="0">
                <a:latin typeface="Tahoma"/>
                <a:cs typeface="Tahoma"/>
              </a:rPr>
              <a:t>unidades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ya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han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sido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terminadas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totalmente.</a:t>
            </a:r>
            <a:endParaRPr sz="1600" dirty="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15" dirty="0">
                <a:latin typeface="Tahoma"/>
                <a:cs typeface="Tahoma"/>
              </a:rPr>
              <a:t>El </a:t>
            </a:r>
            <a:r>
              <a:rPr sz="1600" spc="25" dirty="0">
                <a:latin typeface="Tahoma"/>
                <a:cs typeface="Tahoma"/>
              </a:rPr>
              <a:t>costo </a:t>
            </a:r>
            <a:r>
              <a:rPr sz="1600" spc="5" dirty="0">
                <a:latin typeface="Tahoma"/>
                <a:cs typeface="Tahoma"/>
              </a:rPr>
              <a:t>unitario </a:t>
            </a:r>
            <a:r>
              <a:rPr sz="1600" spc="20" dirty="0">
                <a:latin typeface="Tahoma"/>
                <a:cs typeface="Tahoma"/>
              </a:rPr>
              <a:t>por </a:t>
            </a:r>
            <a:r>
              <a:rPr sz="1600" spc="5" dirty="0">
                <a:latin typeface="Tahoma"/>
                <a:cs typeface="Tahoma"/>
              </a:rPr>
              <a:t>departamento </a:t>
            </a:r>
            <a:r>
              <a:rPr sz="1600" dirty="0">
                <a:latin typeface="Tahoma"/>
                <a:cs typeface="Tahoma"/>
              </a:rPr>
              <a:t>equivale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10" dirty="0">
                <a:latin typeface="Tahoma"/>
                <a:cs typeface="Tahoma"/>
              </a:rPr>
              <a:t>mirar </a:t>
            </a:r>
            <a:r>
              <a:rPr sz="1600" spc="5" dirty="0">
                <a:latin typeface="Tahoma"/>
                <a:cs typeface="Tahoma"/>
              </a:rPr>
              <a:t>en que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incurrió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-20" dirty="0">
                <a:latin typeface="Tahoma"/>
                <a:cs typeface="Tahoma"/>
              </a:rPr>
              <a:t>área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-20" dirty="0">
                <a:latin typeface="Tahoma"/>
                <a:cs typeface="Tahoma"/>
              </a:rPr>
              <a:t>esa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-10" dirty="0">
                <a:latin typeface="Tahoma"/>
                <a:cs typeface="Tahoma"/>
              </a:rPr>
              <a:t>ese </a:t>
            </a:r>
            <a:r>
              <a:rPr sz="1600" spc="20" dirty="0">
                <a:latin typeface="Tahoma"/>
                <a:cs typeface="Tahoma"/>
              </a:rPr>
              <a:t>periodo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10" dirty="0">
                <a:latin typeface="Tahoma"/>
                <a:cs typeface="Tahoma"/>
              </a:rPr>
              <a:t>así </a:t>
            </a:r>
            <a:r>
              <a:rPr sz="1600" spc="-15" dirty="0">
                <a:latin typeface="Tahoma"/>
                <a:cs typeface="Tahoma"/>
              </a:rPr>
              <a:t>mejorar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procesos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15" dirty="0">
                <a:latin typeface="Tahoma"/>
                <a:cs typeface="Tahoma"/>
              </a:rPr>
              <a:t>donde </a:t>
            </a:r>
            <a:r>
              <a:rPr sz="1600" spc="-10" dirty="0">
                <a:latin typeface="Tahoma"/>
                <a:cs typeface="Tahoma"/>
              </a:rPr>
              <a:t>se hayan </a:t>
            </a:r>
            <a:r>
              <a:rPr sz="1600" spc="10" dirty="0">
                <a:latin typeface="Tahoma"/>
                <a:cs typeface="Tahoma"/>
              </a:rPr>
              <a:t>detectado </a:t>
            </a:r>
            <a:r>
              <a:rPr sz="1600" spc="-5" dirty="0">
                <a:latin typeface="Tahoma"/>
                <a:cs typeface="Tahoma"/>
              </a:rPr>
              <a:t>variantes </a:t>
            </a:r>
            <a:r>
              <a:rPr sz="1600" dirty="0">
                <a:latin typeface="Tahoma"/>
                <a:cs typeface="Tahoma"/>
              </a:rPr>
              <a:t>significativas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costos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5" dirty="0">
                <a:latin typeface="Tahoma"/>
                <a:cs typeface="Tahoma"/>
              </a:rPr>
              <a:t>tomar decisiones </a:t>
            </a:r>
            <a:r>
              <a:rPr sz="1600" spc="-5" dirty="0">
                <a:latin typeface="Tahoma"/>
                <a:cs typeface="Tahoma"/>
              </a:rPr>
              <a:t>en estimar </a:t>
            </a:r>
            <a:r>
              <a:rPr sz="1600" spc="-20" dirty="0">
                <a:latin typeface="Tahoma"/>
                <a:cs typeface="Tahoma"/>
              </a:rPr>
              <a:t>las demandas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siguientes.</a:t>
            </a:r>
            <a:endParaRPr sz="1600" dirty="0">
              <a:latin typeface="Tahoma"/>
              <a:cs typeface="Tahoma"/>
            </a:endParaRPr>
          </a:p>
          <a:p>
            <a:pPr marL="299085" marR="6985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5" dirty="0">
                <a:latin typeface="Tahoma"/>
                <a:cs typeface="Tahoma"/>
              </a:rPr>
              <a:t>Cada </a:t>
            </a:r>
            <a:r>
              <a:rPr sz="1600" spc="10" dirty="0">
                <a:latin typeface="Tahoma"/>
                <a:cs typeface="Tahoma"/>
              </a:rPr>
              <a:t>vez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5" dirty="0">
                <a:latin typeface="Tahoma"/>
                <a:cs typeface="Tahoma"/>
              </a:rPr>
              <a:t>un </a:t>
            </a:r>
            <a:r>
              <a:rPr sz="1600" dirty="0">
                <a:latin typeface="Tahoma"/>
                <a:cs typeface="Tahoma"/>
              </a:rPr>
              <a:t>departamento </a:t>
            </a:r>
            <a:r>
              <a:rPr sz="1600" spc="-5" dirty="0">
                <a:latin typeface="Tahoma"/>
                <a:cs typeface="Tahoma"/>
              </a:rPr>
              <a:t>termina </a:t>
            </a:r>
            <a:r>
              <a:rPr sz="1600" spc="-10" dirty="0">
                <a:latin typeface="Tahoma"/>
                <a:cs typeface="Tahoma"/>
              </a:rPr>
              <a:t>su </a:t>
            </a:r>
            <a:r>
              <a:rPr sz="1600" spc="20" dirty="0">
                <a:latin typeface="Tahoma"/>
                <a:cs typeface="Tahoma"/>
              </a:rPr>
              <a:t>ciclo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5" dirty="0">
                <a:latin typeface="Tahoma"/>
                <a:cs typeface="Tahoma"/>
              </a:rPr>
              <a:t>producción,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esas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unidades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terminadas</a:t>
            </a:r>
            <a:r>
              <a:rPr sz="1600" spc="-5" dirty="0">
                <a:latin typeface="Tahoma"/>
                <a:cs typeface="Tahoma"/>
              </a:rPr>
              <a:t> en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su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ciclo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pasan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al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siguiente 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departamento </a:t>
            </a:r>
            <a:r>
              <a:rPr sz="1600" spc="15" dirty="0">
                <a:latin typeface="Tahoma"/>
                <a:cs typeface="Tahoma"/>
              </a:rPr>
              <a:t>incluido </a:t>
            </a:r>
            <a:r>
              <a:rPr sz="1600" spc="5" dirty="0">
                <a:latin typeface="Tahoma"/>
                <a:cs typeface="Tahoma"/>
              </a:rPr>
              <a:t>los </a:t>
            </a:r>
            <a:r>
              <a:rPr sz="1600" spc="10" dirty="0">
                <a:latin typeface="Tahoma"/>
                <a:cs typeface="Tahoma"/>
              </a:rPr>
              <a:t>costos incurridos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-15" dirty="0">
                <a:latin typeface="Tahoma"/>
                <a:cs typeface="Tahoma"/>
              </a:rPr>
              <a:t>área </a:t>
            </a:r>
            <a:r>
              <a:rPr sz="1600" spc="20" dirty="0">
                <a:latin typeface="Tahoma"/>
                <a:cs typeface="Tahoma"/>
              </a:rPr>
              <a:t>por </a:t>
            </a:r>
            <a:r>
              <a:rPr sz="1600" spc="5" dirty="0">
                <a:latin typeface="Tahoma"/>
                <a:cs typeface="Tahoma"/>
              </a:rPr>
              <a:t>eso los </a:t>
            </a:r>
            <a:r>
              <a:rPr sz="1600" spc="10" dirty="0">
                <a:latin typeface="Tahoma"/>
                <a:cs typeface="Tahoma"/>
              </a:rPr>
              <a:t> costos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son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acumulativos.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1585" y="692848"/>
            <a:ext cx="4010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CARACT</a:t>
            </a:r>
            <a:r>
              <a:rPr sz="2400" b="1" spc="-120" dirty="0">
                <a:solidFill>
                  <a:srgbClr val="123157"/>
                </a:solidFill>
                <a:latin typeface="Palatino Linotype"/>
                <a:cs typeface="Palatino Linotype"/>
              </a:rPr>
              <a:t>E</a:t>
            </a:r>
            <a:r>
              <a:rPr sz="2400" b="1" spc="-335" dirty="0">
                <a:solidFill>
                  <a:srgbClr val="123157"/>
                </a:solidFill>
                <a:latin typeface="Palatino Linotype"/>
                <a:cs typeface="Palatino Linotype"/>
              </a:rPr>
              <a:t>R</a:t>
            </a:r>
            <a:r>
              <a:rPr sz="2400" b="1" spc="-2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05" dirty="0">
                <a:solidFill>
                  <a:srgbClr val="123157"/>
                </a:solidFill>
                <a:latin typeface="Palatino Linotype"/>
                <a:cs typeface="Palatino Linotype"/>
              </a:rPr>
              <a:t>Z</a:t>
            </a:r>
            <a:r>
              <a:rPr sz="2400" b="1" spc="-170" dirty="0">
                <a:solidFill>
                  <a:srgbClr val="123157"/>
                </a:solidFill>
                <a:latin typeface="Palatino Linotype"/>
                <a:cs typeface="Palatino Linotype"/>
              </a:rPr>
              <a:t>AC</a:t>
            </a:r>
            <a:r>
              <a:rPr sz="2400" b="1" spc="-1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50" dirty="0">
                <a:solidFill>
                  <a:srgbClr val="123157"/>
                </a:solidFill>
                <a:latin typeface="Palatino Linotype"/>
                <a:cs typeface="Palatino Linotype"/>
              </a:rPr>
              <a:t>N</a:t>
            </a:r>
            <a:r>
              <a:rPr sz="2400" b="1" spc="14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85" dirty="0">
                <a:solidFill>
                  <a:srgbClr val="123157"/>
                </a:solidFill>
                <a:latin typeface="Palatino Linotype"/>
                <a:cs typeface="Palatino Linotype"/>
              </a:rPr>
              <a:t>L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-320" dirty="0">
                <a:solidFill>
                  <a:srgbClr val="123157"/>
                </a:solidFill>
                <a:latin typeface="Palatino Linotype"/>
                <a:cs typeface="Palatino Linotype"/>
              </a:rPr>
              <a:t>S</a:t>
            </a:r>
            <a:endParaRPr sz="2400" dirty="0">
              <a:latin typeface="Palatino Linotype"/>
              <a:cs typeface="Palatino Linotype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2400" b="1" spc="-175" dirty="0">
                <a:solidFill>
                  <a:srgbClr val="123157"/>
                </a:solidFill>
                <a:latin typeface="Palatino Linotype"/>
                <a:cs typeface="Palatino Linotype"/>
              </a:rPr>
              <a:t>SISTEMAS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35299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https://</a:t>
            </a:r>
            <a:r>
              <a:rPr sz="800" spc="-5" dirty="0">
                <a:solidFill>
                  <a:srgbClr val="123157"/>
                </a:solidFill>
                <a:latin typeface="Calibri"/>
                <a:cs typeface="Calibri"/>
                <a:hlinkClick r:id="rId2"/>
              </a:rPr>
              <a:t>www.gestiopolis.com/caracteristicas-de-un-sistema-de-costos-por-procesos/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532245" y="492972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40830" cy="4172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15" dirty="0">
                <a:latin typeface="Tahoma"/>
                <a:cs typeface="Tahoma"/>
              </a:rPr>
              <a:t>Cuando </a:t>
            </a:r>
            <a:r>
              <a:rPr sz="1600" spc="-25" dirty="0">
                <a:latin typeface="Tahoma"/>
                <a:cs typeface="Tahoma"/>
              </a:rPr>
              <a:t>pasa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10" dirty="0">
                <a:latin typeface="Tahoma"/>
                <a:cs typeface="Tahoma"/>
              </a:rPr>
              <a:t>ultimo </a:t>
            </a:r>
            <a:r>
              <a:rPr sz="1600" spc="20" dirty="0">
                <a:latin typeface="Tahoma"/>
                <a:cs typeface="Tahoma"/>
              </a:rPr>
              <a:t>proceso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10" dirty="0">
                <a:latin typeface="Tahoma"/>
                <a:cs typeface="Tahoma"/>
              </a:rPr>
              <a:t>teniendo </a:t>
            </a:r>
            <a:r>
              <a:rPr sz="1600" spc="15" dirty="0">
                <a:latin typeface="Tahoma"/>
                <a:cs typeface="Tahoma"/>
              </a:rPr>
              <a:t>los costos </a:t>
            </a:r>
            <a:r>
              <a:rPr sz="1600" spc="-5" dirty="0">
                <a:latin typeface="Tahoma"/>
                <a:cs typeface="Tahoma"/>
              </a:rPr>
              <a:t>acumulados </a:t>
            </a:r>
            <a:r>
              <a:rPr sz="1600" spc="5" dirty="0">
                <a:latin typeface="Tahoma"/>
                <a:cs typeface="Tahoma"/>
              </a:rPr>
              <a:t>del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periodo </a:t>
            </a:r>
            <a:r>
              <a:rPr sz="1600" spc="5" dirty="0">
                <a:latin typeface="Tahoma"/>
                <a:cs typeface="Tahoma"/>
              </a:rPr>
              <a:t>estos pueden </a:t>
            </a:r>
            <a:r>
              <a:rPr sz="1600" spc="-15" dirty="0">
                <a:latin typeface="Tahoma"/>
                <a:cs typeface="Tahoma"/>
              </a:rPr>
              <a:t>usarse </a:t>
            </a:r>
            <a:r>
              <a:rPr sz="1600" spc="-20" dirty="0">
                <a:latin typeface="Tahoma"/>
                <a:cs typeface="Tahoma"/>
              </a:rPr>
              <a:t>para </a:t>
            </a:r>
            <a:r>
              <a:rPr sz="1600" dirty="0">
                <a:latin typeface="Tahoma"/>
                <a:cs typeface="Tahoma"/>
              </a:rPr>
              <a:t>determinar el </a:t>
            </a:r>
            <a:r>
              <a:rPr sz="1600" spc="25" dirty="0">
                <a:latin typeface="Tahoma"/>
                <a:cs typeface="Tahoma"/>
              </a:rPr>
              <a:t>costo </a:t>
            </a:r>
            <a:r>
              <a:rPr sz="1600" spc="10" dirty="0">
                <a:latin typeface="Tahoma"/>
                <a:cs typeface="Tahoma"/>
              </a:rPr>
              <a:t>unitario </a:t>
            </a:r>
            <a:r>
              <a:rPr sz="1600" spc="30" dirty="0">
                <a:latin typeface="Tahoma"/>
                <a:cs typeface="Tahoma"/>
              </a:rPr>
              <a:t>de </a:t>
            </a:r>
            <a:r>
              <a:rPr sz="1600" spc="3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todos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artículos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terminados.</a:t>
            </a:r>
            <a:endParaRPr sz="1600" dirty="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spc="5" dirty="0">
                <a:latin typeface="Tahoma"/>
                <a:cs typeface="Tahoma"/>
              </a:rPr>
              <a:t>totales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5" dirty="0">
                <a:latin typeface="Tahoma"/>
                <a:cs typeface="Tahoma"/>
              </a:rPr>
              <a:t>unitario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-15" dirty="0">
                <a:latin typeface="Tahoma"/>
                <a:cs typeface="Tahoma"/>
              </a:rPr>
              <a:t>cada </a:t>
            </a:r>
            <a:r>
              <a:rPr sz="1600" spc="5" dirty="0">
                <a:latin typeface="Tahoma"/>
                <a:cs typeface="Tahoma"/>
              </a:rPr>
              <a:t>departamento </a:t>
            </a:r>
            <a:r>
              <a:rPr sz="1600" spc="10" dirty="0">
                <a:latin typeface="Tahoma"/>
                <a:cs typeface="Tahoma"/>
              </a:rPr>
              <a:t>son </a:t>
            </a:r>
            <a:r>
              <a:rPr sz="1600" spc="-20" dirty="0">
                <a:latin typeface="Tahoma"/>
                <a:cs typeface="Tahoma"/>
              </a:rPr>
              <a:t>agregados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periódicamente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pueden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analizar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recalcular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para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próximas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procesos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producción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ello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lo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podemos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hacer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mediantes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informes 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5" dirty="0">
                <a:latin typeface="Tahoma"/>
                <a:cs typeface="Tahoma"/>
              </a:rPr>
              <a:t>deben </a:t>
            </a:r>
            <a:r>
              <a:rPr sz="1600" spc="10" dirty="0">
                <a:latin typeface="Tahoma"/>
                <a:cs typeface="Tahoma"/>
              </a:rPr>
              <a:t>tener </a:t>
            </a:r>
            <a:r>
              <a:rPr sz="1600" spc="20" dirty="0">
                <a:latin typeface="Tahoma"/>
                <a:cs typeface="Tahoma"/>
              </a:rPr>
              <a:t>por </a:t>
            </a:r>
            <a:r>
              <a:rPr sz="1600" spc="5" dirty="0">
                <a:latin typeface="Tahoma"/>
                <a:cs typeface="Tahoma"/>
              </a:rPr>
              <a:t>departamento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5" dirty="0">
                <a:latin typeface="Tahoma"/>
                <a:cs typeface="Tahoma"/>
              </a:rPr>
              <a:t>resultado final </a:t>
            </a:r>
            <a:r>
              <a:rPr sz="1600" spc="10" dirty="0">
                <a:latin typeface="Tahoma"/>
                <a:cs typeface="Tahoma"/>
              </a:rPr>
              <a:t>de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producción.</a:t>
            </a:r>
          </a:p>
          <a:p>
            <a:pPr marL="29972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35" dirty="0">
                <a:latin typeface="Tahoma"/>
                <a:cs typeface="Tahoma"/>
              </a:rPr>
              <a:t>Por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consecuencia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el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costo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unitario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del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producto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cada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vez</a:t>
            </a:r>
            <a:r>
              <a:rPr sz="1600" spc="3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cambia</a:t>
            </a:r>
            <a:endParaRPr sz="1600" dirty="0">
              <a:latin typeface="Tahoma"/>
              <a:cs typeface="Tahoma"/>
            </a:endParaRPr>
          </a:p>
          <a:p>
            <a:pPr marL="299085" algn="just">
              <a:lnSpc>
                <a:spcPct val="100000"/>
              </a:lnSpc>
            </a:pP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proceso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va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aumentando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hasta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su</a:t>
            </a:r>
            <a:r>
              <a:rPr sz="1600" spc="-11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ultimo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proceso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terminado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final.</a:t>
            </a:r>
            <a:endParaRPr sz="1600" dirty="0">
              <a:latin typeface="Tahoma"/>
              <a:cs typeface="Tahoma"/>
            </a:endParaRPr>
          </a:p>
          <a:p>
            <a:pPr marL="299085" marR="762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15" dirty="0">
                <a:latin typeface="Tahoma"/>
                <a:cs typeface="Tahoma"/>
              </a:rPr>
              <a:t>El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concepto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producción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equivalente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no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unidades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equivalentes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es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clave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5" dirty="0">
                <a:latin typeface="Tahoma"/>
                <a:cs typeface="Tahoma"/>
              </a:rPr>
              <a:t>costos por </a:t>
            </a:r>
            <a:r>
              <a:rPr sz="1600" spc="5" dirty="0">
                <a:latin typeface="Tahoma"/>
                <a:cs typeface="Tahoma"/>
              </a:rPr>
              <a:t>procesos </a:t>
            </a:r>
            <a:r>
              <a:rPr sz="1600" spc="-5" dirty="0">
                <a:latin typeface="Tahoma"/>
                <a:cs typeface="Tahoma"/>
              </a:rPr>
              <a:t>pues </a:t>
            </a:r>
            <a:r>
              <a:rPr sz="1600" dirty="0">
                <a:latin typeface="Tahoma"/>
                <a:cs typeface="Tahoma"/>
              </a:rPr>
              <a:t>todas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10" dirty="0">
                <a:latin typeface="Tahoma"/>
                <a:cs typeface="Tahoma"/>
              </a:rPr>
              <a:t>unidades 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deben </a:t>
            </a:r>
            <a:r>
              <a:rPr sz="1600" spc="-10" dirty="0">
                <a:latin typeface="Tahoma"/>
                <a:cs typeface="Tahoma"/>
              </a:rPr>
              <a:t>expresarse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15" dirty="0">
                <a:latin typeface="Tahoma"/>
                <a:cs typeface="Tahoma"/>
              </a:rPr>
              <a:t>función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5" dirty="0">
                <a:latin typeface="Tahoma"/>
                <a:cs typeface="Tahoma"/>
              </a:rPr>
              <a:t>unidades </a:t>
            </a:r>
            <a:r>
              <a:rPr sz="1600" spc="-10" dirty="0">
                <a:latin typeface="Tahoma"/>
                <a:cs typeface="Tahoma"/>
              </a:rPr>
              <a:t>terminadas </a:t>
            </a:r>
            <a:r>
              <a:rPr sz="1600" spc="25" dirty="0">
                <a:latin typeface="Tahoma"/>
                <a:cs typeface="Tahoma"/>
              </a:rPr>
              <a:t>lo </a:t>
            </a:r>
            <a:r>
              <a:rPr sz="1600" spc="-15" dirty="0">
                <a:latin typeface="Tahoma"/>
                <a:cs typeface="Tahoma"/>
              </a:rPr>
              <a:t>hayan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o </a:t>
            </a:r>
            <a:r>
              <a:rPr sz="1600" spc="20" dirty="0">
                <a:latin typeface="Tahoma"/>
                <a:cs typeface="Tahoma"/>
              </a:rPr>
              <a:t>no 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sido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15" dirty="0">
                <a:latin typeface="Tahoma"/>
                <a:cs typeface="Tahoma"/>
              </a:rPr>
              <a:t>así </a:t>
            </a:r>
            <a:r>
              <a:rPr sz="1600" dirty="0">
                <a:latin typeface="Tahoma"/>
                <a:cs typeface="Tahoma"/>
              </a:rPr>
              <a:t>determinar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spc="-10" dirty="0">
                <a:latin typeface="Tahoma"/>
                <a:cs typeface="Tahoma"/>
              </a:rPr>
              <a:t>unitarios, </a:t>
            </a:r>
            <a:r>
              <a:rPr sz="1600" spc="-15" dirty="0">
                <a:latin typeface="Tahoma"/>
                <a:cs typeface="Tahoma"/>
              </a:rPr>
              <a:t>es </a:t>
            </a:r>
            <a:r>
              <a:rPr sz="1600" spc="10" dirty="0">
                <a:latin typeface="Tahoma"/>
                <a:cs typeface="Tahoma"/>
              </a:rPr>
              <a:t>decir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20" dirty="0">
                <a:latin typeface="Tahoma"/>
                <a:cs typeface="Tahoma"/>
              </a:rPr>
              <a:t>total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5" dirty="0">
                <a:latin typeface="Tahoma"/>
                <a:cs typeface="Tahoma"/>
              </a:rPr>
              <a:t>unidades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equivalentes</a:t>
            </a:r>
            <a:r>
              <a:rPr sz="1600" spc="5" dirty="0">
                <a:latin typeface="Tahoma"/>
                <a:cs typeface="Tahoma"/>
              </a:rPr>
              <a:t> de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producción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para</a:t>
            </a:r>
            <a:r>
              <a:rPr sz="1600" spc="-15" dirty="0">
                <a:latin typeface="Tahoma"/>
                <a:cs typeface="Tahoma"/>
              </a:rPr>
              <a:t> cada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elemento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del</a:t>
            </a:r>
            <a:r>
              <a:rPr sz="1600" spc="20" dirty="0">
                <a:latin typeface="Tahoma"/>
                <a:cs typeface="Tahoma"/>
              </a:rPr>
              <a:t> costo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 </a:t>
            </a:r>
            <a:r>
              <a:rPr sz="1600" dirty="0">
                <a:latin typeface="Tahoma"/>
                <a:cs typeface="Tahoma"/>
              </a:rPr>
              <a:t> encuentra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sumando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numero</a:t>
            </a:r>
            <a:r>
              <a:rPr sz="1600" spc="5" dirty="0">
                <a:latin typeface="Tahoma"/>
                <a:cs typeface="Tahoma"/>
              </a:rPr>
              <a:t> de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unidades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terminadas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con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unidades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equivalentes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del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trabajo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producción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proceso.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1585" y="692848"/>
            <a:ext cx="4010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CARACT</a:t>
            </a:r>
            <a:r>
              <a:rPr sz="2400" b="1" spc="-120" dirty="0">
                <a:solidFill>
                  <a:srgbClr val="123157"/>
                </a:solidFill>
                <a:latin typeface="Palatino Linotype"/>
                <a:cs typeface="Palatino Linotype"/>
              </a:rPr>
              <a:t>E</a:t>
            </a:r>
            <a:r>
              <a:rPr sz="2400" b="1" spc="-335" dirty="0">
                <a:solidFill>
                  <a:srgbClr val="123157"/>
                </a:solidFill>
                <a:latin typeface="Palatino Linotype"/>
                <a:cs typeface="Palatino Linotype"/>
              </a:rPr>
              <a:t>R</a:t>
            </a:r>
            <a:r>
              <a:rPr sz="2400" b="1" spc="-2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05" dirty="0">
                <a:solidFill>
                  <a:srgbClr val="123157"/>
                </a:solidFill>
                <a:latin typeface="Palatino Linotype"/>
                <a:cs typeface="Palatino Linotype"/>
              </a:rPr>
              <a:t>Z</a:t>
            </a:r>
            <a:r>
              <a:rPr sz="2400" b="1" spc="-170" dirty="0">
                <a:solidFill>
                  <a:srgbClr val="123157"/>
                </a:solidFill>
                <a:latin typeface="Palatino Linotype"/>
                <a:cs typeface="Palatino Linotype"/>
              </a:rPr>
              <a:t>AC</a:t>
            </a:r>
            <a:r>
              <a:rPr sz="2400" b="1" spc="-1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50" dirty="0">
                <a:solidFill>
                  <a:srgbClr val="123157"/>
                </a:solidFill>
                <a:latin typeface="Palatino Linotype"/>
                <a:cs typeface="Palatino Linotype"/>
              </a:rPr>
              <a:t>N</a:t>
            </a:r>
            <a:r>
              <a:rPr sz="2400" b="1" spc="14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85" dirty="0">
                <a:solidFill>
                  <a:srgbClr val="123157"/>
                </a:solidFill>
                <a:latin typeface="Palatino Linotype"/>
                <a:cs typeface="Palatino Linotype"/>
              </a:rPr>
              <a:t>L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-320" dirty="0">
                <a:solidFill>
                  <a:srgbClr val="123157"/>
                </a:solidFill>
                <a:latin typeface="Palatino Linotype"/>
                <a:cs typeface="Palatino Linotype"/>
              </a:rPr>
              <a:t>S</a:t>
            </a:r>
            <a:endParaRPr sz="2400" dirty="0">
              <a:latin typeface="Palatino Linotype"/>
              <a:cs typeface="Palatino Linotype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2400" b="1" spc="-175" dirty="0">
                <a:solidFill>
                  <a:srgbClr val="123157"/>
                </a:solidFill>
                <a:latin typeface="Palatino Linotype"/>
                <a:cs typeface="Palatino Linotype"/>
              </a:rPr>
              <a:t>SISTEMAS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007" y="6332854"/>
            <a:ext cx="35318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https://</a:t>
            </a:r>
            <a:r>
              <a:rPr sz="800" spc="-5" dirty="0">
                <a:solidFill>
                  <a:srgbClr val="123157"/>
                </a:solidFill>
                <a:latin typeface="Calibri"/>
                <a:cs typeface="Calibri"/>
                <a:hlinkClick r:id="rId2"/>
              </a:rPr>
              <a:t>www.gestiopolis.com/caracteristicas-de-un-sistema-de-costos-por-procesos/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40195" cy="319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35" dirty="0">
                <a:latin typeface="Tahoma"/>
                <a:cs typeface="Tahoma"/>
              </a:rPr>
              <a:t>Dentro </a:t>
            </a:r>
            <a:r>
              <a:rPr sz="1600" spc="5" dirty="0">
                <a:latin typeface="Tahoma"/>
                <a:cs typeface="Tahoma"/>
              </a:rPr>
              <a:t>de los </a:t>
            </a:r>
            <a:r>
              <a:rPr sz="1600" spc="10" dirty="0">
                <a:latin typeface="Tahoma"/>
                <a:cs typeface="Tahoma"/>
              </a:rPr>
              <a:t>métodos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dirty="0">
                <a:latin typeface="Tahoma"/>
                <a:cs typeface="Tahoma"/>
              </a:rPr>
              <a:t>investigación </a:t>
            </a:r>
            <a:r>
              <a:rPr sz="1600" spc="-20" dirty="0">
                <a:latin typeface="Tahoma"/>
                <a:cs typeface="Tahoma"/>
              </a:rPr>
              <a:t>para </a:t>
            </a:r>
            <a:r>
              <a:rPr sz="1600" spc="10" dirty="0">
                <a:latin typeface="Tahoma"/>
                <a:cs typeface="Tahoma"/>
              </a:rPr>
              <a:t>ver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5" dirty="0">
                <a:latin typeface="Tahoma"/>
                <a:cs typeface="Tahoma"/>
              </a:rPr>
              <a:t>implementación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del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spc="15" dirty="0">
                <a:latin typeface="Tahoma"/>
                <a:cs typeface="Tahoma"/>
              </a:rPr>
              <a:t>dentro </a:t>
            </a:r>
            <a:r>
              <a:rPr sz="1600" spc="5" dirty="0">
                <a:latin typeface="Tahoma"/>
                <a:cs typeface="Tahoma"/>
              </a:rPr>
              <a:t>del </a:t>
            </a:r>
            <a:r>
              <a:rPr sz="1600" spc="15" dirty="0">
                <a:latin typeface="Tahoma"/>
                <a:cs typeface="Tahoma"/>
              </a:rPr>
              <a:t>método </a:t>
            </a:r>
            <a:r>
              <a:rPr sz="1600" spc="-5" dirty="0">
                <a:latin typeface="Tahoma"/>
                <a:cs typeface="Tahoma"/>
              </a:rPr>
              <a:t>universal </a:t>
            </a:r>
            <a:r>
              <a:rPr sz="1600" spc="-10" dirty="0">
                <a:latin typeface="Tahoma"/>
                <a:cs typeface="Tahoma"/>
              </a:rPr>
              <a:t>esta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65" dirty="0">
                <a:latin typeface="Tahoma"/>
                <a:cs typeface="Tahoma"/>
              </a:rPr>
              <a:t>Método </a:t>
            </a:r>
            <a:r>
              <a:rPr sz="1600" spc="30" dirty="0">
                <a:latin typeface="Tahoma"/>
                <a:cs typeface="Tahoma"/>
              </a:rPr>
              <a:t>Histórico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Lógico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5" dirty="0">
                <a:latin typeface="Tahoma"/>
                <a:cs typeface="Tahoma"/>
              </a:rPr>
              <a:t>analiza </a:t>
            </a:r>
            <a:r>
              <a:rPr sz="1600" spc="5" dirty="0">
                <a:latin typeface="Tahoma"/>
                <a:cs typeface="Tahoma"/>
              </a:rPr>
              <a:t>los </a:t>
            </a:r>
            <a:r>
              <a:rPr sz="1600" spc="-5" dirty="0">
                <a:latin typeface="Tahoma"/>
                <a:cs typeface="Tahoma"/>
              </a:rPr>
              <a:t>antecedentes, </a:t>
            </a:r>
            <a:r>
              <a:rPr sz="1600" spc="-20" dirty="0">
                <a:latin typeface="Tahoma"/>
                <a:cs typeface="Tahoma"/>
              </a:rPr>
              <a:t>causas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10" dirty="0">
                <a:latin typeface="Tahoma"/>
                <a:cs typeface="Tahoma"/>
              </a:rPr>
              <a:t>condiciones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5" dirty="0">
                <a:latin typeface="Tahoma"/>
                <a:cs typeface="Tahoma"/>
              </a:rPr>
              <a:t>se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han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desarrollado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costos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para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poder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diseñar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nuevos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procedimientos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dirty="0">
                <a:latin typeface="Tahoma"/>
                <a:cs typeface="Tahoma"/>
              </a:rPr>
              <a:t>permita </a:t>
            </a:r>
            <a:r>
              <a:rPr sz="1600" spc="-10" dirty="0">
                <a:latin typeface="Tahoma"/>
                <a:cs typeface="Tahoma"/>
              </a:rPr>
              <a:t>su </a:t>
            </a:r>
            <a:r>
              <a:rPr sz="1600" dirty="0">
                <a:latin typeface="Tahoma"/>
                <a:cs typeface="Tahoma"/>
              </a:rPr>
              <a:t>evaluación </a:t>
            </a:r>
            <a:r>
              <a:rPr sz="1600" spc="10" dirty="0">
                <a:latin typeface="Tahoma"/>
                <a:cs typeface="Tahoma"/>
              </a:rPr>
              <a:t>acorde </a:t>
            </a:r>
            <a:r>
              <a:rPr sz="1600" spc="20" dirty="0">
                <a:latin typeface="Tahoma"/>
                <a:cs typeface="Tahoma"/>
              </a:rPr>
              <a:t>con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5" dirty="0">
                <a:latin typeface="Tahoma"/>
                <a:cs typeface="Tahoma"/>
              </a:rPr>
              <a:t>exigencias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10" dirty="0">
                <a:latin typeface="Tahoma"/>
                <a:cs typeface="Tahoma"/>
              </a:rPr>
              <a:t>las </a:t>
            </a:r>
            <a:r>
              <a:rPr sz="1600" spc="-5" dirty="0">
                <a:latin typeface="Tahoma"/>
                <a:cs typeface="Tahoma"/>
              </a:rPr>
              <a:t>necesidades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entidad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quiera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implementar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este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sistema.</a:t>
            </a:r>
            <a:endParaRPr sz="1600">
              <a:latin typeface="Tahoma"/>
              <a:cs typeface="Tahoma"/>
            </a:endParaRPr>
          </a:p>
          <a:p>
            <a:pPr marL="299085" marR="762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20" dirty="0">
                <a:latin typeface="Tahoma"/>
                <a:cs typeface="Tahoma"/>
              </a:rPr>
              <a:t>Ahora dentro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50" dirty="0">
                <a:latin typeface="Tahoma"/>
                <a:cs typeface="Tahoma"/>
              </a:rPr>
              <a:t>Métodos </a:t>
            </a:r>
            <a:r>
              <a:rPr sz="1600" spc="15" dirty="0">
                <a:latin typeface="Tahoma"/>
                <a:cs typeface="Tahoma"/>
              </a:rPr>
              <a:t>Teóricos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10" dirty="0">
                <a:latin typeface="Tahoma"/>
                <a:cs typeface="Tahoma"/>
              </a:rPr>
              <a:t>Análisis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dirty="0">
                <a:latin typeface="Tahoma"/>
                <a:cs typeface="Tahoma"/>
              </a:rPr>
              <a:t>Síntesis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10" dirty="0">
                <a:latin typeface="Tahoma"/>
                <a:cs typeface="Tahoma"/>
              </a:rPr>
              <a:t>donde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pusieron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manifestó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insuficiencias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planteadas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problema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5" dirty="0">
                <a:latin typeface="Tahoma"/>
                <a:cs typeface="Tahoma"/>
              </a:rPr>
              <a:t>cada una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10" dirty="0">
                <a:latin typeface="Tahoma"/>
                <a:cs typeface="Tahoma"/>
              </a:rPr>
              <a:t>etapas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15" dirty="0">
                <a:latin typeface="Tahoma"/>
                <a:cs typeface="Tahoma"/>
              </a:rPr>
              <a:t>proponen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dirty="0">
                <a:latin typeface="Tahoma"/>
                <a:cs typeface="Tahoma"/>
              </a:rPr>
              <a:t>apliquen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-20" dirty="0">
                <a:latin typeface="Tahoma"/>
                <a:cs typeface="Tahoma"/>
              </a:rPr>
              <a:t>las áreas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funcionales </a:t>
            </a:r>
            <a:r>
              <a:rPr sz="1600" spc="15" dirty="0">
                <a:latin typeface="Tahoma"/>
                <a:cs typeface="Tahoma"/>
              </a:rPr>
              <a:t>como </a:t>
            </a:r>
            <a:r>
              <a:rPr sz="1600" spc="5" dirty="0">
                <a:latin typeface="Tahoma"/>
                <a:cs typeface="Tahoma"/>
              </a:rPr>
              <a:t>un </a:t>
            </a:r>
            <a:r>
              <a:rPr sz="1600" spc="15" dirty="0">
                <a:latin typeface="Tahoma"/>
                <a:cs typeface="Tahoma"/>
              </a:rPr>
              <a:t>procedimiento </a:t>
            </a:r>
            <a:r>
              <a:rPr sz="1600" spc="5" dirty="0">
                <a:latin typeface="Tahoma"/>
                <a:cs typeface="Tahoma"/>
              </a:rPr>
              <a:t>establecido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15" dirty="0">
                <a:latin typeface="Tahoma"/>
                <a:cs typeface="Tahoma"/>
              </a:rPr>
              <a:t>así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5" dirty="0">
                <a:latin typeface="Tahoma"/>
                <a:cs typeface="Tahoma"/>
              </a:rPr>
              <a:t>entidad que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responde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5" dirty="0">
                <a:latin typeface="Tahoma"/>
                <a:cs typeface="Tahoma"/>
              </a:rPr>
              <a:t> demanda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del</a:t>
            </a:r>
            <a:r>
              <a:rPr sz="1600" spc="15" dirty="0">
                <a:latin typeface="Tahoma"/>
                <a:cs typeface="Tahoma"/>
              </a:rPr>
              <a:t> cliente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cuenta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con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una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herramienta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eficiente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para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mejorar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proceso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producción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con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mejoras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continuas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del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mismo.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1585" y="692848"/>
            <a:ext cx="4010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CARACT</a:t>
            </a:r>
            <a:r>
              <a:rPr sz="2400" b="1" spc="-120" dirty="0">
                <a:solidFill>
                  <a:srgbClr val="123157"/>
                </a:solidFill>
                <a:latin typeface="Palatino Linotype"/>
                <a:cs typeface="Palatino Linotype"/>
              </a:rPr>
              <a:t>E</a:t>
            </a:r>
            <a:r>
              <a:rPr sz="2400" b="1" spc="-335" dirty="0">
                <a:solidFill>
                  <a:srgbClr val="123157"/>
                </a:solidFill>
                <a:latin typeface="Palatino Linotype"/>
                <a:cs typeface="Palatino Linotype"/>
              </a:rPr>
              <a:t>R</a:t>
            </a:r>
            <a:r>
              <a:rPr sz="2400" b="1" spc="-2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05" dirty="0">
                <a:solidFill>
                  <a:srgbClr val="123157"/>
                </a:solidFill>
                <a:latin typeface="Palatino Linotype"/>
                <a:cs typeface="Palatino Linotype"/>
              </a:rPr>
              <a:t>Z</a:t>
            </a:r>
            <a:r>
              <a:rPr sz="2400" b="1" spc="-170" dirty="0">
                <a:solidFill>
                  <a:srgbClr val="123157"/>
                </a:solidFill>
                <a:latin typeface="Palatino Linotype"/>
                <a:cs typeface="Palatino Linotype"/>
              </a:rPr>
              <a:t>AC</a:t>
            </a:r>
            <a:r>
              <a:rPr sz="2400" b="1" spc="-1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50" dirty="0">
                <a:solidFill>
                  <a:srgbClr val="123157"/>
                </a:solidFill>
                <a:latin typeface="Palatino Linotype"/>
                <a:cs typeface="Palatino Linotype"/>
              </a:rPr>
              <a:t>N</a:t>
            </a:r>
            <a:r>
              <a:rPr sz="2400" b="1" spc="14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85" dirty="0">
                <a:solidFill>
                  <a:srgbClr val="123157"/>
                </a:solidFill>
                <a:latin typeface="Palatino Linotype"/>
                <a:cs typeface="Palatino Linotype"/>
              </a:rPr>
              <a:t>L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-320" dirty="0">
                <a:solidFill>
                  <a:srgbClr val="123157"/>
                </a:solidFill>
                <a:latin typeface="Palatino Linotype"/>
                <a:cs typeface="Palatino Linotype"/>
              </a:rPr>
              <a:t>S</a:t>
            </a:r>
            <a:endParaRPr sz="2400" dirty="0">
              <a:latin typeface="Palatino Linotype"/>
              <a:cs typeface="Palatino Linotype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2400" b="1" spc="-175" dirty="0">
                <a:solidFill>
                  <a:srgbClr val="123157"/>
                </a:solidFill>
                <a:latin typeface="Palatino Linotype"/>
                <a:cs typeface="Palatino Linotype"/>
              </a:rPr>
              <a:t>SISTEMAS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35299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https://</a:t>
            </a:r>
            <a:r>
              <a:rPr sz="800" spc="-5" dirty="0">
                <a:solidFill>
                  <a:srgbClr val="123157"/>
                </a:solidFill>
                <a:latin typeface="Calibri"/>
                <a:cs typeface="Calibri"/>
                <a:hlinkClick r:id="rId2"/>
              </a:rPr>
              <a:t>www.gestiopolis.com/caracteristicas-de-un-sistema-de-costos-por-procesos/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707202" y="491665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37655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35" dirty="0">
                <a:latin typeface="Tahoma"/>
                <a:cs typeface="Tahoma"/>
              </a:rPr>
              <a:t>Por </a:t>
            </a:r>
            <a:r>
              <a:rPr sz="1600" spc="10" dirty="0">
                <a:latin typeface="Tahoma"/>
                <a:cs typeface="Tahoma"/>
              </a:rPr>
              <a:t>ultimo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65" dirty="0">
                <a:latin typeface="Tahoma"/>
                <a:cs typeface="Tahoma"/>
              </a:rPr>
              <a:t>Método </a:t>
            </a:r>
            <a:r>
              <a:rPr sz="1600" spc="15" dirty="0">
                <a:latin typeface="Tahoma"/>
                <a:cs typeface="Tahoma"/>
              </a:rPr>
              <a:t>Empírico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es </a:t>
            </a:r>
            <a:r>
              <a:rPr sz="1600" spc="10" dirty="0">
                <a:latin typeface="Tahoma"/>
                <a:cs typeface="Tahoma"/>
              </a:rPr>
              <a:t>utilizado </a:t>
            </a:r>
            <a:r>
              <a:rPr sz="1600" spc="-15" dirty="0">
                <a:latin typeface="Tahoma"/>
                <a:cs typeface="Tahoma"/>
              </a:rPr>
              <a:t>para </a:t>
            </a:r>
            <a:r>
              <a:rPr sz="1600" spc="-10" dirty="0">
                <a:latin typeface="Tahoma"/>
                <a:cs typeface="Tahoma"/>
              </a:rPr>
              <a:t>mejorar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proceso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especifico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en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área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producción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empresas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tale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como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observación, </a:t>
            </a:r>
            <a:r>
              <a:rPr sz="1600" dirty="0">
                <a:latin typeface="Tahoma"/>
                <a:cs typeface="Tahoma"/>
              </a:rPr>
              <a:t>entrevistas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15" dirty="0">
                <a:latin typeface="Tahoma"/>
                <a:cs typeface="Tahoma"/>
              </a:rPr>
              <a:t>encuestas, análisis </a:t>
            </a:r>
            <a:r>
              <a:rPr sz="1600" dirty="0">
                <a:latin typeface="Tahoma"/>
                <a:cs typeface="Tahoma"/>
              </a:rPr>
              <a:t>documental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5" dirty="0">
                <a:latin typeface="Tahoma"/>
                <a:cs typeface="Tahoma"/>
              </a:rPr>
              <a:t>materiales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hacen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-5" dirty="0">
                <a:latin typeface="Tahoma"/>
                <a:cs typeface="Tahoma"/>
              </a:rPr>
              <a:t>pueda hacer </a:t>
            </a:r>
            <a:r>
              <a:rPr sz="1600" spc="-15" dirty="0">
                <a:latin typeface="Tahoma"/>
                <a:cs typeface="Tahoma"/>
              </a:rPr>
              <a:t>una mejor </a:t>
            </a:r>
            <a:r>
              <a:rPr sz="1600" spc="5" dirty="0">
                <a:latin typeface="Tahoma"/>
                <a:cs typeface="Tahoma"/>
              </a:rPr>
              <a:t>caracterización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-15" dirty="0">
                <a:latin typeface="Tahoma"/>
                <a:cs typeface="Tahoma"/>
              </a:rPr>
              <a:t>Sistemas 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25" dirty="0">
                <a:latin typeface="Tahoma"/>
                <a:cs typeface="Tahoma"/>
              </a:rPr>
              <a:t>Costos </a:t>
            </a:r>
            <a:r>
              <a:rPr sz="1600" spc="20" dirty="0">
                <a:latin typeface="Tahoma"/>
                <a:cs typeface="Tahoma"/>
              </a:rPr>
              <a:t>por </a:t>
            </a:r>
            <a:r>
              <a:rPr sz="1600" spc="15" dirty="0">
                <a:latin typeface="Tahoma"/>
                <a:cs typeface="Tahoma"/>
              </a:rPr>
              <a:t>Procesos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-15" dirty="0">
                <a:latin typeface="Tahoma"/>
                <a:cs typeface="Tahoma"/>
              </a:rPr>
              <a:t>las </a:t>
            </a:r>
            <a:r>
              <a:rPr sz="1600" dirty="0">
                <a:latin typeface="Tahoma"/>
                <a:cs typeface="Tahoma"/>
              </a:rPr>
              <a:t>organizaciones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15" dirty="0">
                <a:latin typeface="Tahoma"/>
                <a:cs typeface="Tahoma"/>
              </a:rPr>
              <a:t>poder </a:t>
            </a:r>
            <a:r>
              <a:rPr sz="1600" spc="5" dirty="0">
                <a:latin typeface="Tahoma"/>
                <a:cs typeface="Tahoma"/>
              </a:rPr>
              <a:t>cumplir </a:t>
            </a:r>
            <a:r>
              <a:rPr sz="1600" spc="15" dirty="0">
                <a:latin typeface="Tahoma"/>
                <a:cs typeface="Tahoma"/>
              </a:rPr>
              <a:t>con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objetivos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generales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5" dirty="0">
                <a:latin typeface="Tahoma"/>
                <a:cs typeface="Tahoma"/>
              </a:rPr>
              <a:t> empresa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dirty="0">
                <a:latin typeface="Tahoma"/>
                <a:cs typeface="Tahoma"/>
              </a:rPr>
              <a:t> el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tema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atendida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cada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vez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con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costos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menores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10" dirty="0">
                <a:latin typeface="Tahoma"/>
                <a:cs typeface="Tahoma"/>
              </a:rPr>
              <a:t> procesos</a:t>
            </a:r>
            <a:r>
              <a:rPr sz="1600" spc="15" dirty="0">
                <a:latin typeface="Tahoma"/>
                <a:cs typeface="Tahoma"/>
              </a:rPr>
              <a:t> por 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departamento.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1585" y="692848"/>
            <a:ext cx="40106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CARACT</a:t>
            </a:r>
            <a:r>
              <a:rPr sz="2400" b="1" spc="-120" dirty="0">
                <a:solidFill>
                  <a:srgbClr val="123157"/>
                </a:solidFill>
                <a:latin typeface="Palatino Linotype"/>
                <a:cs typeface="Palatino Linotype"/>
              </a:rPr>
              <a:t>E</a:t>
            </a:r>
            <a:r>
              <a:rPr sz="2400" b="1" spc="-335" dirty="0">
                <a:solidFill>
                  <a:srgbClr val="123157"/>
                </a:solidFill>
                <a:latin typeface="Palatino Linotype"/>
                <a:cs typeface="Palatino Linotype"/>
              </a:rPr>
              <a:t>R</a:t>
            </a:r>
            <a:r>
              <a:rPr sz="2400" b="1" spc="-2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05" dirty="0">
                <a:solidFill>
                  <a:srgbClr val="123157"/>
                </a:solidFill>
                <a:latin typeface="Palatino Linotype"/>
                <a:cs typeface="Palatino Linotype"/>
              </a:rPr>
              <a:t>Z</a:t>
            </a:r>
            <a:r>
              <a:rPr sz="2400" b="1" spc="-170" dirty="0">
                <a:solidFill>
                  <a:srgbClr val="123157"/>
                </a:solidFill>
                <a:latin typeface="Palatino Linotype"/>
                <a:cs typeface="Palatino Linotype"/>
              </a:rPr>
              <a:t>AC</a:t>
            </a:r>
            <a:r>
              <a:rPr sz="2400" b="1" spc="-10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50" dirty="0">
                <a:solidFill>
                  <a:srgbClr val="123157"/>
                </a:solidFill>
                <a:latin typeface="Palatino Linotype"/>
                <a:cs typeface="Palatino Linotype"/>
              </a:rPr>
              <a:t>N</a:t>
            </a:r>
            <a:r>
              <a:rPr sz="2400" b="1" spc="14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85" dirty="0">
                <a:solidFill>
                  <a:srgbClr val="123157"/>
                </a:solidFill>
                <a:latin typeface="Palatino Linotype"/>
                <a:cs typeface="Palatino Linotype"/>
              </a:rPr>
              <a:t>L</a:t>
            </a:r>
            <a:r>
              <a:rPr sz="2400" b="1" spc="-1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-320" dirty="0">
                <a:solidFill>
                  <a:srgbClr val="123157"/>
                </a:solidFill>
                <a:latin typeface="Palatino Linotype"/>
                <a:cs typeface="Palatino Linotype"/>
              </a:rPr>
              <a:t>S</a:t>
            </a:r>
            <a:endParaRPr sz="2400" dirty="0">
              <a:latin typeface="Palatino Linotype"/>
              <a:cs typeface="Palatino Linotype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2400" b="1" spc="-175" dirty="0">
                <a:solidFill>
                  <a:srgbClr val="123157"/>
                </a:solidFill>
                <a:latin typeface="Palatino Linotype"/>
                <a:cs typeface="Palatino Linotype"/>
              </a:rPr>
              <a:t>SISTEMAS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340867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23157"/>
                </a:solidFill>
                <a:latin typeface="Calibri"/>
                <a:cs typeface="Calibri"/>
                <a:hlinkClick r:id="rId2"/>
              </a:rPr>
              <a:t>http://repositorio.utc.edu.ec/bitstream/27000/1747/1/T-UTC-1620%281%29.pdf/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374790" y="385533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39559" cy="3684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Tahoma"/>
                <a:cs typeface="Tahoma"/>
              </a:rPr>
              <a:t>Este</a:t>
            </a:r>
            <a:r>
              <a:rPr sz="1600" spc="254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sistemas</a:t>
            </a:r>
            <a:r>
              <a:rPr sz="1600" spc="27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254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costos</a:t>
            </a:r>
            <a:r>
              <a:rPr sz="1600" spc="27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es</a:t>
            </a:r>
            <a:r>
              <a:rPr sz="1600" spc="28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totalmente</a:t>
            </a:r>
            <a:r>
              <a:rPr sz="1600" spc="26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diferente</a:t>
            </a:r>
            <a:r>
              <a:rPr sz="1600" spc="265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a</a:t>
            </a:r>
            <a:r>
              <a:rPr sz="1600" spc="26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los</a:t>
            </a:r>
            <a:r>
              <a:rPr sz="1600" spc="27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demás</a:t>
            </a:r>
            <a:r>
              <a:rPr sz="1600" spc="27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sistemas</a:t>
            </a: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ahoma"/>
                <a:cs typeface="Tahoma"/>
              </a:rPr>
              <a:t>presenta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particularidades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veamos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entre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ellas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-165" dirty="0">
                <a:latin typeface="Tahoma"/>
                <a:cs typeface="Tahoma"/>
              </a:rPr>
              <a:t>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dirty="0">
              <a:latin typeface="Tahoma"/>
              <a:cs typeface="Tahoma"/>
            </a:endParaRPr>
          </a:p>
          <a:p>
            <a:pPr marL="299085" marR="762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15" dirty="0">
                <a:latin typeface="Tahoma"/>
                <a:cs typeface="Tahoma"/>
              </a:rPr>
              <a:t>El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25" dirty="0">
                <a:latin typeface="Tahoma"/>
                <a:cs typeface="Tahoma"/>
              </a:rPr>
              <a:t>Costos </a:t>
            </a:r>
            <a:r>
              <a:rPr sz="1600" spc="15" dirty="0">
                <a:latin typeface="Tahoma"/>
                <a:cs typeface="Tahoma"/>
              </a:rPr>
              <a:t>por </a:t>
            </a:r>
            <a:r>
              <a:rPr sz="1600" spc="10" dirty="0">
                <a:latin typeface="Tahoma"/>
                <a:cs typeface="Tahoma"/>
              </a:rPr>
              <a:t>procesos </a:t>
            </a:r>
            <a:r>
              <a:rPr sz="1600" spc="-15" dirty="0">
                <a:latin typeface="Tahoma"/>
                <a:cs typeface="Tahoma"/>
              </a:rPr>
              <a:t>es </a:t>
            </a:r>
            <a:r>
              <a:rPr sz="1600" spc="20" dirty="0">
                <a:latin typeface="Tahoma"/>
                <a:cs typeface="Tahoma"/>
              </a:rPr>
              <a:t>continuo </a:t>
            </a:r>
            <a:r>
              <a:rPr sz="1600" spc="5" dirty="0">
                <a:latin typeface="Tahoma"/>
                <a:cs typeface="Tahoma"/>
              </a:rPr>
              <a:t>quiere </a:t>
            </a:r>
            <a:r>
              <a:rPr sz="1600" spc="10" dirty="0">
                <a:latin typeface="Tahoma"/>
                <a:cs typeface="Tahoma"/>
              </a:rPr>
              <a:t>decir </a:t>
            </a:r>
            <a:r>
              <a:rPr sz="1600" spc="5" dirty="0">
                <a:latin typeface="Tahoma"/>
                <a:cs typeface="Tahoma"/>
              </a:rPr>
              <a:t>que los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demás </a:t>
            </a:r>
            <a:r>
              <a:rPr sz="1600" dirty="0">
                <a:latin typeface="Tahoma"/>
                <a:cs typeface="Tahoma"/>
              </a:rPr>
              <a:t>departamentos </a:t>
            </a:r>
            <a:r>
              <a:rPr sz="1600" spc="5" dirty="0">
                <a:latin typeface="Tahoma"/>
                <a:cs typeface="Tahoma"/>
              </a:rPr>
              <a:t>que interviene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15" dirty="0">
                <a:latin typeface="Tahoma"/>
                <a:cs typeface="Tahoma"/>
              </a:rPr>
              <a:t>proceso </a:t>
            </a:r>
            <a:r>
              <a:rPr sz="1600" spc="-10" dirty="0">
                <a:latin typeface="Tahoma"/>
                <a:cs typeface="Tahoma"/>
              </a:rPr>
              <a:t>estarán </a:t>
            </a:r>
            <a:r>
              <a:rPr sz="1600" spc="5" dirty="0">
                <a:latin typeface="Tahoma"/>
                <a:cs typeface="Tahoma"/>
              </a:rPr>
              <a:t>operando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</a:t>
            </a:r>
            <a:r>
              <a:rPr sz="1600" spc="-20" dirty="0">
                <a:latin typeface="Tahoma"/>
                <a:cs typeface="Tahoma"/>
              </a:rPr>
              <a:t>u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5" dirty="0">
                <a:latin typeface="Tahoma"/>
                <a:cs typeface="Tahoma"/>
              </a:rPr>
              <a:t>q</a:t>
            </a:r>
            <a:r>
              <a:rPr sz="1600" spc="10" dirty="0">
                <a:latin typeface="Tahoma"/>
                <a:cs typeface="Tahoma"/>
              </a:rPr>
              <a:t>u</a:t>
            </a:r>
            <a:r>
              <a:rPr sz="1600" dirty="0">
                <a:latin typeface="Tahoma"/>
                <a:cs typeface="Tahoma"/>
              </a:rPr>
              <a:t>e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n</a:t>
            </a:r>
            <a:r>
              <a:rPr sz="1600" spc="20" dirty="0">
                <a:latin typeface="Tahoma"/>
                <a:cs typeface="Tahoma"/>
              </a:rPr>
              <a:t>o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</a:t>
            </a:r>
            <a:r>
              <a:rPr sz="1600" spc="10" dirty="0">
                <a:latin typeface="Tahoma"/>
                <a:cs typeface="Tahoma"/>
              </a:rPr>
              <a:t>xist</a:t>
            </a:r>
            <a:r>
              <a:rPr sz="1600" spc="-25" dirty="0">
                <a:latin typeface="Tahoma"/>
                <a:cs typeface="Tahoma"/>
              </a:rPr>
              <a:t>an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pedidos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</a:t>
            </a:r>
            <a:r>
              <a:rPr sz="1600" spc="5" dirty="0">
                <a:latin typeface="Tahoma"/>
                <a:cs typeface="Tahoma"/>
              </a:rPr>
              <a:t>lie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5" dirty="0">
                <a:latin typeface="Tahoma"/>
                <a:cs typeface="Tahoma"/>
              </a:rPr>
              <a:t>te</a:t>
            </a:r>
            <a:r>
              <a:rPr sz="1600" spc="10" dirty="0">
                <a:latin typeface="Tahoma"/>
                <a:cs typeface="Tahoma"/>
              </a:rPr>
              <a:t>s</a:t>
            </a:r>
            <a:r>
              <a:rPr sz="1600" spc="-110" dirty="0">
                <a:latin typeface="Tahoma"/>
                <a:cs typeface="Tahoma"/>
              </a:rPr>
              <a:t>.</a:t>
            </a:r>
            <a:endParaRPr sz="1600" dirty="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15" dirty="0">
                <a:latin typeface="Tahoma"/>
                <a:cs typeface="Tahoma"/>
              </a:rPr>
              <a:t>El proceso de producción </a:t>
            </a:r>
            <a:r>
              <a:rPr sz="1600" spc="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spc="-15" dirty="0">
                <a:latin typeface="Tahoma"/>
                <a:cs typeface="Tahoma"/>
              </a:rPr>
              <a:t>es </a:t>
            </a:r>
            <a:r>
              <a:rPr sz="1600" spc="20" dirty="0">
                <a:latin typeface="Tahoma"/>
                <a:cs typeface="Tahoma"/>
              </a:rPr>
              <a:t>cíclico </a:t>
            </a:r>
            <a:r>
              <a:rPr sz="1600" spc="-15" dirty="0">
                <a:latin typeface="Tahoma"/>
                <a:cs typeface="Tahoma"/>
              </a:rPr>
              <a:t>es </a:t>
            </a:r>
            <a:r>
              <a:rPr sz="1600" spc="15" dirty="0">
                <a:latin typeface="Tahoma"/>
                <a:cs typeface="Tahoma"/>
              </a:rPr>
              <a:t>decir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0" dirty="0">
                <a:latin typeface="Tahoma"/>
                <a:cs typeface="Tahoma"/>
              </a:rPr>
              <a:t>una 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etapa </a:t>
            </a:r>
            <a:r>
              <a:rPr sz="1600" spc="15" dirty="0">
                <a:latin typeface="Tahoma"/>
                <a:cs typeface="Tahoma"/>
              </a:rPr>
              <a:t>del proceso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dirty="0">
                <a:latin typeface="Tahoma"/>
                <a:cs typeface="Tahoma"/>
              </a:rPr>
              <a:t>presenta </a:t>
            </a:r>
            <a:r>
              <a:rPr sz="1600" spc="-5" dirty="0">
                <a:latin typeface="Tahoma"/>
                <a:cs typeface="Tahoma"/>
              </a:rPr>
              <a:t>detrás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20" dirty="0">
                <a:latin typeface="Tahoma"/>
                <a:cs typeface="Tahoma"/>
              </a:rPr>
              <a:t>otra, </a:t>
            </a:r>
            <a:r>
              <a:rPr sz="1600" spc="15" dirty="0">
                <a:latin typeface="Tahoma"/>
                <a:cs typeface="Tahoma"/>
              </a:rPr>
              <a:t>ello </a:t>
            </a:r>
            <a:r>
              <a:rPr sz="1600" dirty="0">
                <a:latin typeface="Tahoma"/>
                <a:cs typeface="Tahoma"/>
              </a:rPr>
              <a:t>determina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5" dirty="0">
                <a:latin typeface="Tahoma"/>
                <a:cs typeface="Tahoma"/>
              </a:rPr>
              <a:t>cada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área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interviene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desarrollo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producción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lleva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-45" dirty="0">
                <a:latin typeface="Tahoma"/>
                <a:cs typeface="Tahoma"/>
              </a:rPr>
              <a:t>a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cabo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toda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</a:t>
            </a:r>
            <a:r>
              <a:rPr sz="1600" spc="-15" dirty="0">
                <a:latin typeface="Tahoma"/>
                <a:cs typeface="Tahoma"/>
              </a:rPr>
              <a:t>u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act</a:t>
            </a:r>
            <a:r>
              <a:rPr sz="1600" spc="10" dirty="0">
                <a:latin typeface="Tahoma"/>
                <a:cs typeface="Tahoma"/>
              </a:rPr>
              <a:t>i</a:t>
            </a:r>
            <a:r>
              <a:rPr sz="1600" spc="20" dirty="0">
                <a:latin typeface="Tahoma"/>
                <a:cs typeface="Tahoma"/>
              </a:rPr>
              <a:t>v</a:t>
            </a:r>
            <a:r>
              <a:rPr sz="1600" spc="-5" dirty="0">
                <a:latin typeface="Tahoma"/>
                <a:cs typeface="Tahoma"/>
              </a:rPr>
              <a:t>idad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c</a:t>
            </a:r>
            <a:r>
              <a:rPr sz="1600" spc="15" dirty="0">
                <a:latin typeface="Tahoma"/>
                <a:cs typeface="Tahoma"/>
              </a:rPr>
              <a:t>o</a:t>
            </a:r>
            <a:r>
              <a:rPr sz="1600" dirty="0">
                <a:latin typeface="Tahoma"/>
                <a:cs typeface="Tahoma"/>
              </a:rPr>
              <a:t>rr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-20" dirty="0">
                <a:latin typeface="Tahoma"/>
                <a:cs typeface="Tahoma"/>
              </a:rPr>
              <a:t>s</a:t>
            </a:r>
            <a:r>
              <a:rPr sz="1600" spc="25" dirty="0">
                <a:latin typeface="Tahoma"/>
                <a:cs typeface="Tahoma"/>
              </a:rPr>
              <a:t>p</a:t>
            </a:r>
            <a:r>
              <a:rPr sz="1600" spc="20" dirty="0">
                <a:latin typeface="Tahoma"/>
                <a:cs typeface="Tahoma"/>
              </a:rPr>
              <a:t>o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5" dirty="0">
                <a:latin typeface="Tahoma"/>
                <a:cs typeface="Tahoma"/>
              </a:rPr>
              <a:t>die</a:t>
            </a:r>
            <a:r>
              <a:rPr sz="1600" dirty="0">
                <a:latin typeface="Tahoma"/>
                <a:cs typeface="Tahoma"/>
              </a:rPr>
              <a:t>n</a:t>
            </a:r>
            <a:r>
              <a:rPr sz="1600" spc="40" dirty="0">
                <a:latin typeface="Tahoma"/>
                <a:cs typeface="Tahoma"/>
              </a:rPr>
              <a:t>t</a:t>
            </a:r>
            <a:r>
              <a:rPr sz="1600" dirty="0">
                <a:latin typeface="Tahoma"/>
                <a:cs typeface="Tahoma"/>
              </a:rPr>
              <a:t>e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</a:t>
            </a:r>
            <a:r>
              <a:rPr sz="1600" spc="-15" dirty="0">
                <a:latin typeface="Tahoma"/>
                <a:cs typeface="Tahoma"/>
              </a:rPr>
              <a:t>a</a:t>
            </a:r>
            <a:r>
              <a:rPr sz="1600" spc="-20" dirty="0">
                <a:latin typeface="Tahoma"/>
                <a:cs typeface="Tahoma"/>
              </a:rPr>
              <a:t>ra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s</a:t>
            </a:r>
            <a:r>
              <a:rPr sz="1600" spc="-25" dirty="0">
                <a:latin typeface="Tahoma"/>
                <a:cs typeface="Tahoma"/>
              </a:rPr>
              <a:t>aca</a:t>
            </a:r>
            <a:r>
              <a:rPr sz="1600" spc="5" dirty="0">
                <a:latin typeface="Tahoma"/>
                <a:cs typeface="Tahoma"/>
              </a:rPr>
              <a:t>r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</a:t>
            </a:r>
            <a:r>
              <a:rPr sz="1600" dirty="0">
                <a:latin typeface="Tahoma"/>
                <a:cs typeface="Tahoma"/>
              </a:rPr>
              <a:t>l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</a:t>
            </a:r>
            <a:r>
              <a:rPr sz="1600" spc="10" dirty="0">
                <a:latin typeface="Tahoma"/>
                <a:cs typeface="Tahoma"/>
              </a:rPr>
              <a:t>o</a:t>
            </a:r>
            <a:r>
              <a:rPr sz="1600" spc="5" dirty="0">
                <a:latin typeface="Tahoma"/>
                <a:cs typeface="Tahoma"/>
              </a:rPr>
              <a:t>d</a:t>
            </a:r>
            <a:r>
              <a:rPr sz="1600" spc="10" dirty="0">
                <a:latin typeface="Tahoma"/>
                <a:cs typeface="Tahoma"/>
              </a:rPr>
              <a:t>u</a:t>
            </a:r>
            <a:r>
              <a:rPr sz="1600" spc="30" dirty="0">
                <a:latin typeface="Tahoma"/>
                <a:cs typeface="Tahoma"/>
              </a:rPr>
              <a:t>cto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t</a:t>
            </a:r>
            <a:r>
              <a:rPr sz="1600" spc="-5" dirty="0">
                <a:latin typeface="Tahoma"/>
                <a:cs typeface="Tahoma"/>
              </a:rPr>
              <a:t>e</a:t>
            </a:r>
            <a:r>
              <a:rPr sz="1600" spc="-10" dirty="0">
                <a:latin typeface="Tahoma"/>
                <a:cs typeface="Tahoma"/>
              </a:rPr>
              <a:t>rmin</a:t>
            </a:r>
            <a:r>
              <a:rPr sz="1600" spc="-5" dirty="0">
                <a:latin typeface="Tahoma"/>
                <a:cs typeface="Tahoma"/>
              </a:rPr>
              <a:t>a</a:t>
            </a:r>
            <a:r>
              <a:rPr sz="1600" spc="25" dirty="0">
                <a:latin typeface="Tahoma"/>
                <a:cs typeface="Tahoma"/>
              </a:rPr>
              <a:t>do</a:t>
            </a:r>
            <a:r>
              <a:rPr sz="1600" spc="-110" dirty="0">
                <a:latin typeface="Tahoma"/>
                <a:cs typeface="Tahoma"/>
              </a:rPr>
              <a:t>.</a:t>
            </a:r>
            <a:endParaRPr sz="1600" dirty="0">
              <a:latin typeface="Tahoma"/>
              <a:cs typeface="Tahoma"/>
            </a:endParaRPr>
          </a:p>
          <a:p>
            <a:pPr marL="299085" marR="5715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10" dirty="0">
                <a:latin typeface="Tahoma"/>
                <a:cs typeface="Tahoma"/>
              </a:rPr>
              <a:t>Este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tiene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un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proceso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cíclico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es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decir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cada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etapa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hechura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del </a:t>
            </a:r>
            <a:r>
              <a:rPr sz="1600" spc="20" dirty="0">
                <a:latin typeface="Tahoma"/>
                <a:cs typeface="Tahoma"/>
              </a:rPr>
              <a:t>producto </a:t>
            </a:r>
            <a:r>
              <a:rPr sz="1600" spc="10" dirty="0">
                <a:latin typeface="Tahoma"/>
                <a:cs typeface="Tahoma"/>
              </a:rPr>
              <a:t>tiene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dirty="0">
                <a:latin typeface="Tahoma"/>
                <a:cs typeface="Tahoma"/>
              </a:rPr>
              <a:t>terminar </a:t>
            </a:r>
            <a:r>
              <a:rPr sz="1600" spc="-20" dirty="0">
                <a:latin typeface="Tahoma"/>
                <a:cs typeface="Tahoma"/>
              </a:rPr>
              <a:t>para </a:t>
            </a:r>
            <a:r>
              <a:rPr sz="1600" spc="10" dirty="0">
                <a:latin typeface="Tahoma"/>
                <a:cs typeface="Tahoma"/>
              </a:rPr>
              <a:t>continuar </a:t>
            </a:r>
            <a:r>
              <a:rPr sz="1600" spc="15" dirty="0">
                <a:latin typeface="Tahoma"/>
                <a:cs typeface="Tahoma"/>
              </a:rPr>
              <a:t>con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5" dirty="0">
                <a:latin typeface="Tahoma"/>
                <a:cs typeface="Tahoma"/>
              </a:rPr>
              <a:t>siguiente </a:t>
            </a:r>
            <a:r>
              <a:rPr sz="1600" spc="-20" dirty="0">
                <a:latin typeface="Tahoma"/>
                <a:cs typeface="Tahoma"/>
              </a:rPr>
              <a:t>hasta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llegar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al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producto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terminado.</a:t>
            </a:r>
            <a:endParaRPr sz="1600" dirty="0">
              <a:latin typeface="Tahoma"/>
              <a:cs typeface="Tahoma"/>
            </a:endParaRPr>
          </a:p>
          <a:p>
            <a:pPr marL="299085" marR="1143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10" dirty="0">
                <a:latin typeface="Tahoma"/>
                <a:cs typeface="Tahoma"/>
              </a:rPr>
              <a:t>Los</a:t>
            </a:r>
            <a:r>
              <a:rPr sz="1600" spc="15" dirty="0">
                <a:latin typeface="Tahoma"/>
                <a:cs typeface="Tahoma"/>
              </a:rPr>
              <a:t> costos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unitarios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de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productos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</a:t>
            </a:r>
            <a:r>
              <a:rPr sz="1600" spc="-5" dirty="0">
                <a:latin typeface="Tahoma"/>
                <a:cs typeface="Tahoma"/>
              </a:rPr>
              <a:t> calculan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tiempos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determinados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semanal,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mensual,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semestral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anual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etc.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15564" y="692848"/>
            <a:ext cx="38220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solidFill>
                  <a:srgbClr val="123157"/>
                </a:solidFill>
                <a:latin typeface="Palatino Linotype"/>
                <a:cs typeface="Palatino Linotype"/>
              </a:rPr>
              <a:t>QUE</a:t>
            </a:r>
            <a:r>
              <a:rPr sz="2400" b="1" spc="-8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45" dirty="0">
                <a:solidFill>
                  <a:srgbClr val="123157"/>
                </a:solidFill>
                <a:latin typeface="Palatino Linotype"/>
                <a:cs typeface="Palatino Linotype"/>
              </a:rPr>
              <a:t>CARACTERIZA</a:t>
            </a:r>
            <a:r>
              <a:rPr sz="2400" b="1" spc="-14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70" dirty="0">
                <a:solidFill>
                  <a:srgbClr val="123157"/>
                </a:solidFill>
                <a:latin typeface="Palatino Linotype"/>
                <a:cs typeface="Palatino Linotype"/>
              </a:rPr>
              <a:t>LOS </a:t>
            </a:r>
            <a:r>
              <a:rPr sz="2400" b="1" spc="-16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310" dirty="0">
                <a:solidFill>
                  <a:srgbClr val="123157"/>
                </a:solidFill>
                <a:latin typeface="Palatino Linotype"/>
                <a:cs typeface="Palatino Linotype"/>
              </a:rPr>
              <a:t>S</a:t>
            </a:r>
            <a:r>
              <a:rPr sz="2400" b="1" spc="-220" dirty="0">
                <a:solidFill>
                  <a:srgbClr val="123157"/>
                </a:solidFill>
                <a:latin typeface="Palatino Linotype"/>
                <a:cs typeface="Palatino Linotype"/>
              </a:rPr>
              <a:t>I</a:t>
            </a:r>
            <a:r>
              <a:rPr sz="2400" b="1" spc="-145" dirty="0">
                <a:solidFill>
                  <a:srgbClr val="123157"/>
                </a:solidFill>
                <a:latin typeface="Palatino Linotype"/>
                <a:cs typeface="Palatino Linotype"/>
              </a:rPr>
              <a:t>STEM</a:t>
            </a:r>
            <a:r>
              <a:rPr sz="2400" b="1" spc="25" dirty="0">
                <a:solidFill>
                  <a:srgbClr val="123157"/>
                </a:solidFill>
                <a:latin typeface="Palatino Linotype"/>
                <a:cs typeface="Palatino Linotype"/>
              </a:rPr>
              <a:t>A</a:t>
            </a:r>
            <a:r>
              <a:rPr sz="2400" b="1" spc="-320" dirty="0">
                <a:solidFill>
                  <a:srgbClr val="123157"/>
                </a:solidFill>
                <a:latin typeface="Palatino Linotype"/>
                <a:cs typeface="Palatino Linotype"/>
              </a:rPr>
              <a:t>S</a:t>
            </a:r>
            <a:r>
              <a:rPr sz="2400" b="1" spc="1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5" dirty="0">
                <a:solidFill>
                  <a:srgbClr val="123157"/>
                </a:solidFill>
                <a:latin typeface="Palatino Linotype"/>
                <a:cs typeface="Palatino Linotype"/>
              </a:rPr>
              <a:t>DE</a:t>
            </a:r>
            <a:r>
              <a:rPr sz="2400" b="1" spc="1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80" dirty="0">
                <a:solidFill>
                  <a:srgbClr val="123157"/>
                </a:solidFill>
                <a:latin typeface="Palatino Linotype"/>
                <a:cs typeface="Palatino Linotype"/>
              </a:rPr>
              <a:t>C</a:t>
            </a:r>
            <a:r>
              <a:rPr sz="2400" b="1" spc="-21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-165" dirty="0">
                <a:solidFill>
                  <a:srgbClr val="123157"/>
                </a:solidFill>
                <a:latin typeface="Palatino Linotype"/>
                <a:cs typeface="Palatino Linotype"/>
              </a:rPr>
              <a:t>ST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-320" dirty="0">
                <a:solidFill>
                  <a:srgbClr val="123157"/>
                </a:solidFill>
                <a:latin typeface="Palatino Linotype"/>
                <a:cs typeface="Palatino Linotype"/>
              </a:rPr>
              <a:t>S</a:t>
            </a:r>
            <a:r>
              <a:rPr sz="2400" b="1" spc="15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45" dirty="0">
                <a:solidFill>
                  <a:srgbClr val="123157"/>
                </a:solidFill>
                <a:latin typeface="Palatino Linotype"/>
                <a:cs typeface="Palatino Linotype"/>
              </a:rPr>
              <a:t>P</a:t>
            </a:r>
            <a:r>
              <a:rPr sz="2400" b="1" spc="-204" dirty="0">
                <a:solidFill>
                  <a:srgbClr val="123157"/>
                </a:solidFill>
                <a:latin typeface="Palatino Linotype"/>
                <a:cs typeface="Palatino Linotype"/>
              </a:rPr>
              <a:t>O</a:t>
            </a:r>
            <a:r>
              <a:rPr sz="2400" b="1" spc="-190" dirty="0">
                <a:solidFill>
                  <a:srgbClr val="123157"/>
                </a:solidFill>
                <a:latin typeface="Palatino Linotype"/>
                <a:cs typeface="Palatino Linotype"/>
              </a:rPr>
              <a:t>R 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342772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https://auren.com/mx/blog/gestion-organizacional-en-la-administracion-publica/.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73164AE0-4D74-4A65-985D-4663F23F55A2}"/>
              </a:ext>
            </a:extLst>
          </p:cNvPr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17189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171919" y="2711277"/>
            <a:ext cx="2899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 smtClean="0">
                <a:solidFill>
                  <a:schemeClr val="bg1"/>
                </a:solidFill>
              </a:rPr>
              <a:t>Video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553096" y="2967335"/>
            <a:ext cx="21553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COSTOS POR PROCESOS (NIVEL INTERMEDIO)..incluye caso práctico. - Bing video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8" y="446338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743317" y="2361222"/>
            <a:ext cx="4876285" cy="3229887"/>
            <a:chOff x="3716899" y="1678843"/>
            <a:chExt cx="6501713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3" y="2075923"/>
              <a:ext cx="3313967" cy="3130063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16899" y="2834786"/>
              <a:ext cx="4358412" cy="209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4"/>
                </a:rPr>
                <a:t>UTILIDAD DEL SISTEMA DE COSTEO POR PROCESOS/CARACTERISTICAS DEL SISTEMA</a:t>
              </a:r>
              <a:endParaRPr lang="es-ES" b="1" dirty="0"/>
            </a:p>
            <a:p>
              <a:pPr algn="ctr"/>
              <a:endParaRPr lang="es-MX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12" y="1834623"/>
            <a:ext cx="3798475" cy="471891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8887" y="4874666"/>
            <a:ext cx="67452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ELECTIVA DE PROFUNDIZACION II// Costeo por Procesos //Gestión de Procesos Organizacionales I</a:t>
            </a:r>
          </a:p>
          <a:p>
            <a:r>
              <a:rPr lang="es-ES" b="1" dirty="0" smtClean="0"/>
              <a:t>OLGA </a:t>
            </a:r>
            <a:r>
              <a:rPr lang="es-ES" b="1" dirty="0"/>
              <a:t>LUCIA PABON VILLAMIZAR</a:t>
            </a:r>
          </a:p>
          <a:p>
            <a:r>
              <a:rPr lang="es-ES" b="1" dirty="0"/>
              <a:t>CONTADORA PUBLICA</a:t>
            </a:r>
          </a:p>
          <a:p>
            <a:r>
              <a:rPr lang="es-ES" b="1" dirty="0"/>
              <a:t>MAGISTER TRIBUTARIA</a:t>
            </a:r>
          </a:p>
          <a:p>
            <a:r>
              <a:rPr lang="es-ES" b="1" dirty="0"/>
              <a:t>FUNDACION DE EDUCACION SUPERIOR SAN JOSE.</a:t>
            </a:r>
          </a:p>
          <a:p>
            <a:r>
              <a:rPr lang="es-ES" b="1" dirty="0"/>
              <a:t>SEMANA </a:t>
            </a:r>
            <a:r>
              <a:rPr lang="es-ES" b="1" dirty="0" smtClean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xmlns="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xmlns="" id="{29DB83B5-8887-4804-829F-198FDB03ABA1}"/>
              </a:ext>
            </a:extLst>
          </p:cNvPr>
          <p:cNvSpPr txBox="1"/>
          <p:nvPr/>
        </p:nvSpPr>
        <p:spPr>
          <a:xfrm>
            <a:off x="1803824" y="3935102"/>
            <a:ext cx="588460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b="1" dirty="0" smtClean="0">
                <a:solidFill>
                  <a:schemeClr val="bg1"/>
                </a:solidFill>
                <a:latin typeface="Contradiction" panose="02000500000000000000" pitchFamily="50" charset="0"/>
                <a:ea typeface="Verdana" panose="020B0604030504040204" pitchFamily="34" charset="0"/>
              </a:rPr>
              <a:t>Romper esquemas, hace parte del  plus que le doy a mi vida.</a:t>
            </a:r>
            <a:endParaRPr lang="es-ES" sz="3600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12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5652569" y="2615066"/>
            <a:ext cx="3503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spc="-10" dirty="0">
                <a:cs typeface="Calibri"/>
              </a:rPr>
              <a:t>CONOCIMIENTO</a:t>
            </a:r>
            <a:r>
              <a:rPr lang="es-ES" sz="1600" b="1" spc="-5" dirty="0">
                <a:cs typeface="Calibri"/>
              </a:rPr>
              <a:t> </a:t>
            </a:r>
            <a:r>
              <a:rPr lang="es-ES" sz="1600" b="1" spc="-10" dirty="0">
                <a:cs typeface="Calibri"/>
              </a:rPr>
              <a:t>DE</a:t>
            </a:r>
            <a:r>
              <a:rPr lang="es-ES" sz="1600" b="1" spc="5" dirty="0">
                <a:cs typeface="Calibri"/>
              </a:rPr>
              <a:t> </a:t>
            </a:r>
            <a:r>
              <a:rPr lang="es-ES" sz="1600" b="1" dirty="0">
                <a:cs typeface="Calibri"/>
              </a:rPr>
              <a:t>LA</a:t>
            </a:r>
            <a:r>
              <a:rPr lang="es-ES" sz="1600" b="1" spc="-20" dirty="0">
                <a:cs typeface="Calibri"/>
              </a:rPr>
              <a:t> </a:t>
            </a:r>
            <a:r>
              <a:rPr lang="es-ES" sz="1600" b="1" spc="-15" dirty="0">
                <a:cs typeface="Calibri"/>
              </a:rPr>
              <a:t>UTILIDAD </a:t>
            </a:r>
            <a:r>
              <a:rPr lang="es-ES" sz="1600" b="1" spc="-345" dirty="0">
                <a:cs typeface="Calibri"/>
              </a:rPr>
              <a:t> </a:t>
            </a:r>
            <a:r>
              <a:rPr lang="es-ES" sz="1600" b="1" spc="-5" dirty="0">
                <a:cs typeface="Calibri"/>
              </a:rPr>
              <a:t>DEL SISTEMA</a:t>
            </a:r>
            <a:r>
              <a:rPr lang="es-ES" sz="1600" b="1" dirty="0">
                <a:cs typeface="Calibri"/>
              </a:rPr>
              <a:t> </a:t>
            </a:r>
            <a:r>
              <a:rPr lang="es-ES" sz="1600" b="1" spc="-5" dirty="0">
                <a:cs typeface="Calibri"/>
              </a:rPr>
              <a:t>DE </a:t>
            </a:r>
            <a:r>
              <a:rPr lang="es-ES" sz="1600" b="1" spc="-15" dirty="0">
                <a:cs typeface="Calibri"/>
              </a:rPr>
              <a:t>COSTES</a:t>
            </a:r>
            <a:r>
              <a:rPr lang="es-ES" sz="1600" b="1" spc="35" dirty="0">
                <a:cs typeface="Calibri"/>
              </a:rPr>
              <a:t> </a:t>
            </a:r>
            <a:r>
              <a:rPr lang="es-ES" sz="1600" b="1" spc="-5" dirty="0">
                <a:cs typeface="Calibri"/>
              </a:rPr>
              <a:t>POR </a:t>
            </a:r>
            <a:r>
              <a:rPr lang="es-ES" sz="1600" b="1" dirty="0">
                <a:cs typeface="Calibri"/>
              </a:rPr>
              <a:t> </a:t>
            </a:r>
            <a:r>
              <a:rPr lang="es-ES" sz="1600" b="1" spc="-10" dirty="0">
                <a:cs typeface="Calibri"/>
              </a:rPr>
              <a:t>PROCESOS</a:t>
            </a:r>
            <a:endParaRPr lang="es-ES" sz="1600" dirty="0">
              <a:cs typeface="Calibri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  <a:p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640392" y="3273024"/>
            <a:ext cx="3515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spc="-25" dirty="0">
                <a:cs typeface="Calibri"/>
              </a:rPr>
              <a:t>VENTAJAS</a:t>
            </a:r>
            <a:r>
              <a:rPr lang="es-ES" sz="1600" b="1" spc="5" dirty="0">
                <a:cs typeface="Calibri"/>
              </a:rPr>
              <a:t> </a:t>
            </a:r>
            <a:r>
              <a:rPr lang="es-ES" sz="1600" b="1" dirty="0">
                <a:cs typeface="Calibri"/>
              </a:rPr>
              <a:t>Y</a:t>
            </a:r>
            <a:r>
              <a:rPr lang="es-ES" sz="1600" b="1" spc="-10" dirty="0">
                <a:cs typeface="Calibri"/>
              </a:rPr>
              <a:t> </a:t>
            </a:r>
            <a:r>
              <a:rPr lang="es-ES" sz="1600" b="1" spc="-25" dirty="0">
                <a:cs typeface="Calibri"/>
              </a:rPr>
              <a:t>DESVENTAJAS </a:t>
            </a:r>
            <a:r>
              <a:rPr lang="es-ES" sz="1600" b="1" spc="-345" dirty="0">
                <a:cs typeface="Calibri"/>
              </a:rPr>
              <a:t> </a:t>
            </a:r>
            <a:r>
              <a:rPr lang="es-ES" sz="1600" b="1" spc="-5" dirty="0">
                <a:cs typeface="Calibri"/>
              </a:rPr>
              <a:t>DEL SISTEMA DE </a:t>
            </a:r>
            <a:r>
              <a:rPr lang="es-ES" sz="1600" b="1" spc="-20" dirty="0">
                <a:cs typeface="Calibri"/>
              </a:rPr>
              <a:t>COSTOS </a:t>
            </a:r>
            <a:r>
              <a:rPr lang="es-ES" sz="1600" b="1" spc="-15" dirty="0">
                <a:cs typeface="Calibri"/>
              </a:rPr>
              <a:t> </a:t>
            </a:r>
            <a:r>
              <a:rPr lang="es-ES" sz="1600" b="1" dirty="0">
                <a:cs typeface="Calibri"/>
              </a:rPr>
              <a:t>POR</a:t>
            </a:r>
            <a:r>
              <a:rPr lang="es-ES" sz="1600" b="1" spc="-10" dirty="0">
                <a:cs typeface="Calibri"/>
              </a:rPr>
              <a:t> PROCESOS</a:t>
            </a:r>
            <a:endParaRPr lang="es-ES" sz="1600" dirty="0">
              <a:cs typeface="Calibri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652569" y="3910604"/>
            <a:ext cx="3515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spc="-15" dirty="0">
                <a:cs typeface="Calibri"/>
              </a:rPr>
              <a:t>CARACTERIZACION</a:t>
            </a:r>
            <a:r>
              <a:rPr lang="es-ES" sz="1600" b="1" spc="75" dirty="0">
                <a:cs typeface="Calibri"/>
              </a:rPr>
              <a:t> </a:t>
            </a:r>
            <a:r>
              <a:rPr lang="es-ES" sz="1600" b="1" dirty="0">
                <a:cs typeface="Calibri"/>
              </a:rPr>
              <a:t> </a:t>
            </a:r>
            <a:r>
              <a:rPr lang="es-ES" sz="1600" b="1" dirty="0" smtClean="0">
                <a:cs typeface="Calibri"/>
              </a:rPr>
              <a:t>Y </a:t>
            </a:r>
            <a:r>
              <a:rPr lang="es-ES" sz="1600" b="1" spc="-10" dirty="0" smtClean="0">
                <a:cs typeface="Calibri"/>
              </a:rPr>
              <a:t>METODOS</a:t>
            </a:r>
            <a:r>
              <a:rPr lang="es-ES" sz="1600" b="1" spc="15" dirty="0" smtClean="0">
                <a:cs typeface="Calibri"/>
              </a:rPr>
              <a:t> </a:t>
            </a:r>
            <a:r>
              <a:rPr lang="es-ES" sz="1600" b="1" spc="-5" dirty="0" smtClean="0">
                <a:cs typeface="Calibri"/>
              </a:rPr>
              <a:t>DE </a:t>
            </a:r>
            <a:r>
              <a:rPr lang="es-ES" sz="1600" b="1" spc="-10" dirty="0" smtClean="0">
                <a:cs typeface="Calibri"/>
              </a:rPr>
              <a:t>INVESTIGACION</a:t>
            </a:r>
            <a:r>
              <a:rPr lang="es-ES" sz="1600" b="1" spc="30" dirty="0" smtClean="0">
                <a:cs typeface="Calibri"/>
              </a:rPr>
              <a:t> </a:t>
            </a:r>
            <a:r>
              <a:rPr lang="es-ES" sz="1600" b="1" spc="-30" dirty="0">
                <a:cs typeface="Calibri"/>
              </a:rPr>
              <a:t>PARA</a:t>
            </a:r>
            <a:r>
              <a:rPr lang="es-ES" sz="1600" b="1" spc="-15" dirty="0">
                <a:cs typeface="Calibri"/>
              </a:rPr>
              <a:t> </a:t>
            </a:r>
            <a:r>
              <a:rPr lang="es-ES" sz="1600" b="1" spc="-15" dirty="0" smtClean="0">
                <a:cs typeface="Calibri"/>
              </a:rPr>
              <a:t>IMPLEMENTACION </a:t>
            </a:r>
            <a:r>
              <a:rPr lang="es-ES" sz="1600" b="1" spc="-5" dirty="0" smtClean="0">
                <a:cs typeface="Calibri"/>
              </a:rPr>
              <a:t>DE</a:t>
            </a:r>
            <a:r>
              <a:rPr lang="es-ES" sz="1600" b="1" dirty="0" smtClean="0">
                <a:cs typeface="Calibri"/>
              </a:rPr>
              <a:t> </a:t>
            </a:r>
            <a:r>
              <a:rPr lang="es-ES" sz="1600" b="1" spc="-20" dirty="0">
                <a:cs typeface="Calibri"/>
              </a:rPr>
              <a:t>COSTOS</a:t>
            </a:r>
            <a:r>
              <a:rPr lang="es-ES" sz="1600" b="1" spc="5" dirty="0">
                <a:cs typeface="Calibri"/>
              </a:rPr>
              <a:t> </a:t>
            </a:r>
            <a:r>
              <a:rPr lang="es-ES" sz="1600" b="1" dirty="0">
                <a:cs typeface="Calibri"/>
              </a:rPr>
              <a:t>POR</a:t>
            </a:r>
            <a:r>
              <a:rPr lang="es-ES" sz="1600" b="1" spc="-15" dirty="0">
                <a:cs typeface="Calibri"/>
              </a:rPr>
              <a:t> </a:t>
            </a:r>
            <a:r>
              <a:rPr lang="es-ES" sz="1600" b="1" spc="-10" dirty="0">
                <a:cs typeface="Calibri"/>
              </a:rPr>
              <a:t>PROCESOS.</a:t>
            </a:r>
            <a:endParaRPr lang="es-ES" sz="1600" dirty="0">
              <a:cs typeface="Calibri"/>
            </a:endParaRP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689583" y="5159975"/>
            <a:ext cx="3417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CONCLUSIONES</a:t>
            </a:r>
            <a:endParaRPr lang="en-US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225242" y="1729092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r="-1919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FF257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raso 2"/>
          <p:cNvSpPr/>
          <p:nvPr/>
        </p:nvSpPr>
        <p:spPr>
          <a:xfrm rot="10800000">
            <a:off x="2286000" y="0"/>
            <a:ext cx="6858000" cy="6858000"/>
          </a:xfrm>
          <a:prstGeom prst="flowChartDelay">
            <a:avLst/>
          </a:prstGeom>
          <a:solidFill>
            <a:srgbClr val="FD4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52400" y="1851268"/>
            <a:ext cx="4428929" cy="3130062"/>
          </a:xfrm>
          <a:prstGeom prst="ellipse">
            <a:avLst/>
          </a:prstGeom>
          <a:solidFill>
            <a:srgbClr val="013889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167915" y="2775078"/>
            <a:ext cx="4428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spc="-10" dirty="0">
                <a:solidFill>
                  <a:schemeClr val="bg1"/>
                </a:solidFill>
                <a:latin typeface="Arial"/>
                <a:cs typeface="Arial"/>
              </a:rPr>
              <a:t>CONOCIMIENTO 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DE LA </a:t>
            </a:r>
            <a:r>
              <a:rPr lang="es-ES" sz="2400" b="1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400" b="1" spc="-15" dirty="0">
                <a:solidFill>
                  <a:schemeClr val="bg1"/>
                </a:solidFill>
                <a:latin typeface="Arial"/>
                <a:cs typeface="Arial"/>
              </a:rPr>
              <a:t>UTILIDAD</a:t>
            </a:r>
            <a:r>
              <a:rPr lang="es-ES" sz="2400" b="1" spc="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DEL</a:t>
            </a:r>
            <a:r>
              <a:rPr lang="es-ES" sz="2400" b="1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400" b="1" spc="-5" dirty="0">
                <a:solidFill>
                  <a:schemeClr val="bg1"/>
                </a:solidFill>
                <a:latin typeface="Arial"/>
                <a:cs typeface="Arial"/>
              </a:rPr>
              <a:t>SISTEMA </a:t>
            </a:r>
            <a:r>
              <a:rPr lang="es-ES" sz="2400" b="1" spc="-6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400" b="1" spc="-5" dirty="0">
                <a:solidFill>
                  <a:schemeClr val="bg1"/>
                </a:solidFill>
                <a:latin typeface="Arial"/>
                <a:cs typeface="Arial"/>
              </a:rPr>
              <a:t>DE</a:t>
            </a:r>
            <a:r>
              <a:rPr lang="es-ES" sz="2400" b="1" spc="-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400" b="1" spc="-15" dirty="0">
                <a:solidFill>
                  <a:schemeClr val="bg1"/>
                </a:solidFill>
                <a:latin typeface="Arial"/>
                <a:cs typeface="Arial"/>
              </a:rPr>
              <a:t>COSTOS</a:t>
            </a:r>
            <a:r>
              <a:rPr lang="es-ES" sz="2400" b="1" spc="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s-ES" sz="2400" b="1" spc="-5" dirty="0">
                <a:solidFill>
                  <a:schemeClr val="bg1"/>
                </a:solidFill>
                <a:latin typeface="Arial"/>
                <a:cs typeface="Arial"/>
              </a:rPr>
              <a:t>POR </a:t>
            </a:r>
            <a:r>
              <a:rPr lang="es-ES" sz="2400" b="1" dirty="0">
                <a:solidFill>
                  <a:schemeClr val="bg1"/>
                </a:solidFill>
                <a:latin typeface="Arial"/>
                <a:cs typeface="Arial"/>
              </a:rPr>
              <a:t> PROCESOS</a:t>
            </a:r>
            <a:endParaRPr lang="es-ES"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sz="36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596844" y="878555"/>
            <a:ext cx="41594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pc="-5" dirty="0">
                <a:solidFill>
                  <a:schemeClr val="bg1"/>
                </a:solidFill>
              </a:rPr>
              <a:t>Para tratar </a:t>
            </a:r>
            <a:r>
              <a:rPr lang="es-ES" dirty="0">
                <a:solidFill>
                  <a:schemeClr val="bg1"/>
                </a:solidFill>
              </a:rPr>
              <a:t>de </a:t>
            </a:r>
            <a:r>
              <a:rPr lang="es-ES" spc="-5" dirty="0">
                <a:solidFill>
                  <a:schemeClr val="bg1"/>
                </a:solidFill>
              </a:rPr>
              <a:t>hacer un </a:t>
            </a:r>
            <a:r>
              <a:rPr lang="es-ES" spc="-10" dirty="0">
                <a:solidFill>
                  <a:schemeClr val="bg1"/>
                </a:solidFill>
              </a:rPr>
              <a:t>mejor </a:t>
            </a:r>
            <a:r>
              <a:rPr lang="es-ES" spc="-15" dirty="0">
                <a:solidFill>
                  <a:schemeClr val="bg1"/>
                </a:solidFill>
              </a:rPr>
              <a:t>análisis </a:t>
            </a:r>
            <a:r>
              <a:rPr lang="es-ES" spc="30" dirty="0">
                <a:solidFill>
                  <a:schemeClr val="bg1"/>
                </a:solidFill>
              </a:rPr>
              <a:t>y </a:t>
            </a:r>
            <a:r>
              <a:rPr lang="es-ES" spc="35" dirty="0">
                <a:solidFill>
                  <a:schemeClr val="bg1"/>
                </a:solidFill>
              </a:rPr>
              <a:t> </a:t>
            </a:r>
            <a:r>
              <a:rPr lang="es-ES" spc="10" dirty="0">
                <a:solidFill>
                  <a:schemeClr val="bg1"/>
                </a:solidFill>
              </a:rPr>
              <a:t>entendimiento</a:t>
            </a:r>
            <a:r>
              <a:rPr lang="es-ES" spc="15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de</a:t>
            </a:r>
            <a:r>
              <a:rPr lang="es-ES" spc="5" dirty="0">
                <a:solidFill>
                  <a:schemeClr val="bg1"/>
                </a:solidFill>
              </a:rPr>
              <a:t> </a:t>
            </a:r>
            <a:r>
              <a:rPr lang="es-ES" spc="-25" dirty="0">
                <a:solidFill>
                  <a:schemeClr val="bg1"/>
                </a:solidFill>
              </a:rPr>
              <a:t>la</a:t>
            </a:r>
            <a:r>
              <a:rPr lang="es-ES" spc="-20" dirty="0">
                <a:solidFill>
                  <a:schemeClr val="bg1"/>
                </a:solidFill>
              </a:rPr>
              <a:t> </a:t>
            </a:r>
            <a:r>
              <a:rPr lang="es-ES" spc="10" dirty="0">
                <a:solidFill>
                  <a:schemeClr val="bg1"/>
                </a:solidFill>
              </a:rPr>
              <a:t>utilidad</a:t>
            </a:r>
            <a:r>
              <a:rPr lang="es-ES" spc="15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de</a:t>
            </a:r>
            <a:r>
              <a:rPr lang="es-ES" spc="5" dirty="0">
                <a:solidFill>
                  <a:schemeClr val="bg1"/>
                </a:solidFill>
              </a:rPr>
              <a:t> </a:t>
            </a:r>
            <a:r>
              <a:rPr lang="es-ES" b="1" spc="-110" dirty="0">
                <a:solidFill>
                  <a:schemeClr val="bg1"/>
                </a:solidFill>
                <a:latin typeface="Tahoma"/>
                <a:cs typeface="Tahoma"/>
              </a:rPr>
              <a:t>los </a:t>
            </a:r>
            <a:r>
              <a:rPr lang="es-ES" b="1" spc="-10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b="1" spc="-140" dirty="0">
                <a:solidFill>
                  <a:schemeClr val="bg1"/>
                </a:solidFill>
                <a:latin typeface="Tahoma"/>
                <a:cs typeface="Tahoma"/>
              </a:rPr>
              <a:t>Sistemas</a:t>
            </a:r>
            <a:r>
              <a:rPr lang="es-ES" b="1" spc="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b="1" spc="-114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es-ES" b="1" spc="-1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b="1" spc="-85" dirty="0">
                <a:solidFill>
                  <a:schemeClr val="bg1"/>
                </a:solidFill>
                <a:latin typeface="Tahoma"/>
                <a:cs typeface="Tahoma"/>
              </a:rPr>
              <a:t>Costeo</a:t>
            </a:r>
            <a:r>
              <a:rPr lang="es-ES" b="1" spc="2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b="1" spc="-100" dirty="0">
                <a:solidFill>
                  <a:schemeClr val="bg1"/>
                </a:solidFill>
                <a:latin typeface="Tahoma"/>
                <a:cs typeface="Tahoma"/>
              </a:rPr>
              <a:t>por</a:t>
            </a:r>
            <a:r>
              <a:rPr lang="es-ES" b="1" spc="27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b="1" spc="-110" dirty="0">
                <a:solidFill>
                  <a:schemeClr val="bg1"/>
                </a:solidFill>
                <a:latin typeface="Tahoma"/>
                <a:cs typeface="Tahoma"/>
              </a:rPr>
              <a:t>procesos</a:t>
            </a:r>
          </a:p>
          <a:p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recordemos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que cuando 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nos referimos 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al </a:t>
            </a:r>
            <a:r>
              <a:rPr lang="es-ES" sz="1800" spc="-5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140" dirty="0">
                <a:solidFill>
                  <a:schemeClr val="bg1"/>
                </a:solidFill>
                <a:latin typeface="Tahoma"/>
                <a:cs typeface="Tahoma"/>
              </a:rPr>
              <a:t>Sistema</a:t>
            </a:r>
            <a:r>
              <a:rPr lang="es-ES" sz="1800" b="1" spc="-1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114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es-ES" sz="1800" b="1" spc="-1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85" dirty="0">
                <a:solidFill>
                  <a:schemeClr val="bg1"/>
                </a:solidFill>
                <a:latin typeface="Tahoma"/>
                <a:cs typeface="Tahoma"/>
              </a:rPr>
              <a:t>Costos</a:t>
            </a:r>
            <a:r>
              <a:rPr lang="es-ES" sz="1800" b="1" spc="-8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95" dirty="0">
                <a:solidFill>
                  <a:schemeClr val="bg1"/>
                </a:solidFill>
                <a:latin typeface="Tahoma"/>
                <a:cs typeface="Tahoma"/>
              </a:rPr>
              <a:t>Por</a:t>
            </a:r>
            <a:r>
              <a:rPr lang="es-ES" sz="1800" b="1" spc="-9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95" dirty="0">
                <a:solidFill>
                  <a:schemeClr val="bg1"/>
                </a:solidFill>
                <a:latin typeface="Tahoma"/>
                <a:cs typeface="Tahoma"/>
              </a:rPr>
              <a:t>Ordenes</a:t>
            </a:r>
            <a:r>
              <a:rPr lang="es-ES" sz="1800" b="1" spc="-9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114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es-ES" sz="1800" b="1" spc="-1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125" dirty="0">
                <a:solidFill>
                  <a:schemeClr val="bg1"/>
                </a:solidFill>
                <a:latin typeface="Tahoma"/>
                <a:cs typeface="Tahoma"/>
              </a:rPr>
              <a:t>Trabajo</a:t>
            </a:r>
            <a:r>
              <a:rPr lang="es-ES" sz="1800" b="1" spc="-1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los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costos</a:t>
            </a:r>
            <a:r>
              <a:rPr lang="es-ES" sz="1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se</a:t>
            </a:r>
            <a:r>
              <a:rPr lang="es-ES" sz="1800" spc="-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20" dirty="0">
                <a:solidFill>
                  <a:schemeClr val="bg1"/>
                </a:solidFill>
                <a:latin typeface="Tahoma"/>
                <a:cs typeface="Tahoma"/>
              </a:rPr>
              <a:t>separaban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en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directos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e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indirectos </a:t>
            </a:r>
            <a:r>
              <a:rPr lang="es-ES" sz="1800" spc="30" dirty="0">
                <a:solidFill>
                  <a:schemeClr val="bg1"/>
                </a:solidFill>
                <a:latin typeface="Tahoma"/>
                <a:cs typeface="Tahoma"/>
              </a:rPr>
              <a:t>y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que </a:t>
            </a:r>
            <a:r>
              <a:rPr lang="es-ES" sz="1800" spc="-10" dirty="0">
                <a:solidFill>
                  <a:schemeClr val="bg1"/>
                </a:solidFill>
                <a:latin typeface="Tahoma"/>
                <a:cs typeface="Tahoma"/>
              </a:rPr>
              <a:t>iban ligados </a:t>
            </a:r>
            <a:r>
              <a:rPr lang="es-ES" sz="1800" spc="-55" dirty="0">
                <a:solidFill>
                  <a:schemeClr val="bg1"/>
                </a:solidFill>
                <a:latin typeface="Tahoma"/>
                <a:cs typeface="Tahoma"/>
              </a:rPr>
              <a:t>a </a:t>
            </a:r>
            <a:r>
              <a:rPr lang="es-ES" sz="1800" spc="-5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25" dirty="0">
                <a:solidFill>
                  <a:schemeClr val="bg1"/>
                </a:solidFill>
                <a:latin typeface="Tahoma"/>
                <a:cs typeface="Tahoma"/>
              </a:rPr>
              <a:t>la</a:t>
            </a:r>
            <a:r>
              <a:rPr lang="es-ES" sz="1800" spc="-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orden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especifica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en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 cuanto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55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lang="es-ES" sz="18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su </a:t>
            </a:r>
            <a:r>
              <a:rPr lang="es-ES" sz="1800" spc="-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fabricación,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aplicándose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55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lang="es-ES" sz="18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trabajos </a:t>
            </a:r>
            <a:r>
              <a:rPr lang="es-ES" sz="1800" spc="-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determinados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por</a:t>
            </a:r>
            <a:r>
              <a:rPr lang="es-ES" sz="1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el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 cliente</a:t>
            </a:r>
            <a:r>
              <a:rPr lang="es-ES" sz="1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10" dirty="0">
                <a:solidFill>
                  <a:schemeClr val="bg1"/>
                </a:solidFill>
                <a:latin typeface="Tahoma"/>
                <a:cs typeface="Tahoma"/>
              </a:rPr>
              <a:t>es</a:t>
            </a:r>
            <a:r>
              <a:rPr lang="es-ES" sz="1800" spc="5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decir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sobre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el </a:t>
            </a:r>
            <a:r>
              <a:rPr lang="es-ES" sz="1800" spc="-5" dirty="0">
                <a:solidFill>
                  <a:schemeClr val="bg1"/>
                </a:solidFill>
                <a:latin typeface="Tahoma"/>
                <a:cs typeface="Tahoma"/>
              </a:rPr>
              <a:t>pedido. </a:t>
            </a:r>
            <a:r>
              <a:rPr lang="es-ES" sz="1800" spc="45" dirty="0">
                <a:solidFill>
                  <a:schemeClr val="bg1"/>
                </a:solidFill>
                <a:latin typeface="Tahoma"/>
                <a:cs typeface="Tahoma"/>
              </a:rPr>
              <a:t>Por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el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contrario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en </a:t>
            </a:r>
            <a:r>
              <a:rPr lang="es-ES" sz="1800" b="1" spc="-75" dirty="0">
                <a:solidFill>
                  <a:schemeClr val="bg1"/>
                </a:solidFill>
                <a:latin typeface="Tahoma"/>
                <a:cs typeface="Tahoma"/>
              </a:rPr>
              <a:t>El </a:t>
            </a:r>
            <a:r>
              <a:rPr lang="es-ES" sz="1800" b="1" spc="-7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140" dirty="0">
                <a:solidFill>
                  <a:schemeClr val="bg1"/>
                </a:solidFill>
                <a:latin typeface="Tahoma"/>
                <a:cs typeface="Tahoma"/>
              </a:rPr>
              <a:t>Sistema</a:t>
            </a:r>
            <a:r>
              <a:rPr lang="es-ES" sz="1800" b="1" spc="-1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114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es-ES" sz="1800" b="1" spc="-1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85" dirty="0">
                <a:solidFill>
                  <a:schemeClr val="bg1"/>
                </a:solidFill>
                <a:latin typeface="Tahoma"/>
                <a:cs typeface="Tahoma"/>
              </a:rPr>
              <a:t>Costos</a:t>
            </a:r>
            <a:r>
              <a:rPr lang="es-ES" sz="1800" b="1" spc="-8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90" dirty="0">
                <a:solidFill>
                  <a:schemeClr val="bg1"/>
                </a:solidFill>
                <a:latin typeface="Tahoma"/>
                <a:cs typeface="Tahoma"/>
              </a:rPr>
              <a:t>Por</a:t>
            </a:r>
            <a:r>
              <a:rPr lang="es-ES" sz="1800" b="1" spc="-8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b="1" spc="-105" dirty="0">
                <a:solidFill>
                  <a:schemeClr val="bg1"/>
                </a:solidFill>
                <a:latin typeface="Tahoma"/>
                <a:cs typeface="Tahoma"/>
              </a:rPr>
              <a:t>Procesos</a:t>
            </a:r>
            <a:r>
              <a:rPr lang="es-ES" sz="1800" b="1" spc="-1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los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costos 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son directamente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asociados </a:t>
            </a:r>
            <a:r>
              <a:rPr lang="es-ES" sz="1800" spc="-55" dirty="0">
                <a:solidFill>
                  <a:schemeClr val="bg1"/>
                </a:solidFill>
                <a:latin typeface="Tahoma"/>
                <a:cs typeface="Tahoma"/>
              </a:rPr>
              <a:t>a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los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5" dirty="0">
                <a:solidFill>
                  <a:schemeClr val="bg1"/>
                </a:solidFill>
                <a:latin typeface="Tahoma"/>
                <a:cs typeface="Tahoma"/>
              </a:rPr>
              <a:t>departamentos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 que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interfieren</a:t>
            </a:r>
            <a:r>
              <a:rPr lang="es-ES" sz="1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en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el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 proceso</a:t>
            </a:r>
            <a:r>
              <a:rPr lang="es-ES" sz="1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 toda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25" dirty="0">
                <a:solidFill>
                  <a:schemeClr val="bg1"/>
                </a:solidFill>
                <a:latin typeface="Tahoma"/>
                <a:cs typeface="Tahoma"/>
              </a:rPr>
              <a:t>la</a:t>
            </a:r>
            <a:r>
              <a:rPr lang="es-ES" sz="1800" spc="-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fabricación</a:t>
            </a:r>
            <a:r>
              <a:rPr lang="es-ES" sz="1800" spc="58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del </a:t>
            </a:r>
            <a:r>
              <a:rPr lang="es-ES" sz="1800" spc="-5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20" dirty="0">
                <a:solidFill>
                  <a:schemeClr val="bg1"/>
                </a:solidFill>
                <a:latin typeface="Tahoma"/>
                <a:cs typeface="Tahoma"/>
              </a:rPr>
              <a:t>producto </a:t>
            </a:r>
            <a:r>
              <a:rPr lang="es-ES" sz="1800" spc="-10" dirty="0">
                <a:solidFill>
                  <a:schemeClr val="bg1"/>
                </a:solidFill>
                <a:latin typeface="Tahoma"/>
                <a:cs typeface="Tahoma"/>
              </a:rPr>
              <a:t>demandado </a:t>
            </a:r>
            <a:r>
              <a:rPr lang="es-ES" sz="1800" spc="-55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lang="es-ES" sz="1800" spc="-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25" dirty="0">
                <a:solidFill>
                  <a:schemeClr val="bg1"/>
                </a:solidFill>
                <a:latin typeface="Tahoma"/>
                <a:cs typeface="Tahoma"/>
              </a:rPr>
              <a:t>la 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empresa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por </a:t>
            </a:r>
            <a:r>
              <a:rPr lang="es-ES" sz="1800" spc="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20" dirty="0">
                <a:solidFill>
                  <a:schemeClr val="bg1"/>
                </a:solidFill>
                <a:latin typeface="Tahoma"/>
                <a:cs typeface="Tahoma"/>
              </a:rPr>
              <a:t>sus </a:t>
            </a:r>
            <a:r>
              <a:rPr lang="es-ES" sz="1800" spc="-5" dirty="0">
                <a:solidFill>
                  <a:schemeClr val="bg1"/>
                </a:solidFill>
                <a:latin typeface="Tahoma"/>
                <a:cs typeface="Tahoma"/>
              </a:rPr>
              <a:t>clientes. </a:t>
            </a:r>
            <a:r>
              <a:rPr lang="es-ES" sz="1800" spc="40" dirty="0">
                <a:solidFill>
                  <a:schemeClr val="bg1"/>
                </a:solidFill>
                <a:latin typeface="Tahoma"/>
                <a:cs typeface="Tahoma"/>
              </a:rPr>
              <a:t>Miremos 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ahora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de </a:t>
            </a:r>
            <a:r>
              <a:rPr lang="es-ES" sz="1800" spc="-20" dirty="0">
                <a:solidFill>
                  <a:schemeClr val="bg1"/>
                </a:solidFill>
                <a:latin typeface="Tahoma"/>
                <a:cs typeface="Tahoma"/>
              </a:rPr>
              <a:t>manera 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40" dirty="0">
                <a:solidFill>
                  <a:schemeClr val="bg1"/>
                </a:solidFill>
                <a:latin typeface="Tahoma"/>
                <a:cs typeface="Tahoma"/>
              </a:rPr>
              <a:t>mas</a:t>
            </a:r>
            <a:r>
              <a:rPr lang="es-ES" sz="1800" spc="-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profunda</a:t>
            </a:r>
            <a:r>
              <a:rPr lang="es-ES" sz="1800" spc="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10" dirty="0">
                <a:solidFill>
                  <a:schemeClr val="bg1"/>
                </a:solidFill>
                <a:latin typeface="Tahoma"/>
                <a:cs typeface="Tahoma"/>
              </a:rPr>
              <a:t>utilidades,</a:t>
            </a:r>
            <a:r>
              <a:rPr lang="es-ES" sz="1800" spc="-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ventajas</a:t>
            </a:r>
            <a:r>
              <a:rPr lang="es-ES" sz="1800" spc="5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30" dirty="0">
                <a:solidFill>
                  <a:schemeClr val="bg1"/>
                </a:solidFill>
                <a:latin typeface="Tahoma"/>
                <a:cs typeface="Tahoma"/>
              </a:rPr>
              <a:t>y </a:t>
            </a:r>
            <a:r>
              <a:rPr lang="es-ES" sz="1800" spc="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15" dirty="0">
                <a:solidFill>
                  <a:schemeClr val="bg1"/>
                </a:solidFill>
                <a:latin typeface="Tahoma"/>
                <a:cs typeface="Tahoma"/>
              </a:rPr>
              <a:t>desventajas</a:t>
            </a:r>
            <a:r>
              <a:rPr lang="es-ES" sz="1800" spc="4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5" dirty="0">
                <a:solidFill>
                  <a:schemeClr val="bg1"/>
                </a:solidFill>
                <a:latin typeface="Tahoma"/>
                <a:cs typeface="Tahoma"/>
              </a:rPr>
              <a:t>del</a:t>
            </a:r>
            <a:r>
              <a:rPr lang="es-ES" sz="1800" spc="4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-10" dirty="0">
                <a:solidFill>
                  <a:schemeClr val="bg1"/>
                </a:solidFill>
                <a:latin typeface="Tahoma"/>
                <a:cs typeface="Tahoma"/>
              </a:rPr>
              <a:t>Sistema</a:t>
            </a:r>
            <a:r>
              <a:rPr lang="es-ES" sz="1800" spc="43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dirty="0">
                <a:solidFill>
                  <a:schemeClr val="bg1"/>
                </a:solidFill>
                <a:latin typeface="Tahoma"/>
                <a:cs typeface="Tahoma"/>
              </a:rPr>
              <a:t>de</a:t>
            </a:r>
            <a:r>
              <a:rPr lang="es-ES" sz="1800" spc="4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30" dirty="0">
                <a:solidFill>
                  <a:schemeClr val="bg1"/>
                </a:solidFill>
                <a:latin typeface="Tahoma"/>
                <a:cs typeface="Tahoma"/>
              </a:rPr>
              <a:t>Costos</a:t>
            </a:r>
            <a:r>
              <a:rPr lang="es-ES" sz="1800" spc="4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es-ES" sz="1800" spc="15" dirty="0">
                <a:solidFill>
                  <a:schemeClr val="bg1"/>
                </a:solidFill>
                <a:latin typeface="Tahoma"/>
                <a:cs typeface="Tahoma"/>
              </a:rPr>
              <a:t>por procesos.</a:t>
            </a:r>
            <a:endParaRPr lang="es-ES" sz="1800" dirty="0">
              <a:solidFill>
                <a:schemeClr val="bg1"/>
              </a:solidFill>
              <a:latin typeface="Tahoma"/>
              <a:cs typeface="Tahoma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2121598"/>
            <a:ext cx="6639559" cy="319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9720" algn="l"/>
              </a:tabLst>
            </a:pPr>
            <a:r>
              <a:rPr sz="1600" spc="-15" dirty="0">
                <a:latin typeface="Tahoma"/>
                <a:cs typeface="Tahoma"/>
              </a:rPr>
              <a:t>Sabemos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15" dirty="0">
                <a:latin typeface="Tahoma"/>
                <a:cs typeface="Tahoma"/>
              </a:rPr>
              <a:t>objetivo </a:t>
            </a:r>
            <a:r>
              <a:rPr sz="1600" dirty="0">
                <a:latin typeface="Tahoma"/>
                <a:cs typeface="Tahoma"/>
              </a:rPr>
              <a:t>fundamental </a:t>
            </a:r>
            <a:r>
              <a:rPr sz="1600" spc="5" dirty="0">
                <a:latin typeface="Tahoma"/>
                <a:cs typeface="Tahoma"/>
              </a:rPr>
              <a:t>del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30" dirty="0">
                <a:latin typeface="Tahoma"/>
                <a:cs typeface="Tahoma"/>
              </a:rPr>
              <a:t>Costos </a:t>
            </a:r>
            <a:r>
              <a:rPr sz="1600" spc="20" dirty="0">
                <a:latin typeface="Tahoma"/>
                <a:cs typeface="Tahoma"/>
              </a:rPr>
              <a:t>por 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Procesos </a:t>
            </a:r>
            <a:r>
              <a:rPr sz="1600" spc="-15" dirty="0">
                <a:latin typeface="Tahoma"/>
                <a:cs typeface="Tahoma"/>
              </a:rPr>
              <a:t>es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determinar el </a:t>
            </a:r>
            <a:r>
              <a:rPr sz="1600" spc="20" dirty="0">
                <a:latin typeface="Tahoma"/>
                <a:cs typeface="Tahoma"/>
              </a:rPr>
              <a:t>costo </a:t>
            </a:r>
            <a:r>
              <a:rPr sz="1600" spc="5" dirty="0">
                <a:latin typeface="Tahoma"/>
                <a:cs typeface="Tahoma"/>
              </a:rPr>
              <a:t>unitario de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fabricación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0" dirty="0">
                <a:latin typeface="Tahoma"/>
                <a:cs typeface="Tahoma"/>
              </a:rPr>
              <a:t>un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producto. </a:t>
            </a:r>
            <a:r>
              <a:rPr sz="1600" spc="-15" dirty="0">
                <a:latin typeface="Tahoma"/>
                <a:cs typeface="Tahoma"/>
              </a:rPr>
              <a:t>La </a:t>
            </a:r>
            <a:r>
              <a:rPr sz="1600" spc="-10" dirty="0">
                <a:latin typeface="Tahoma"/>
                <a:cs typeface="Tahoma"/>
              </a:rPr>
              <a:t>asignación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dirty="0">
                <a:latin typeface="Tahoma"/>
                <a:cs typeface="Tahoma"/>
              </a:rPr>
              <a:t>un </a:t>
            </a:r>
            <a:r>
              <a:rPr sz="1600" spc="5" dirty="0">
                <a:latin typeface="Tahoma"/>
                <a:cs typeface="Tahoma"/>
              </a:rPr>
              <a:t>departamento </a:t>
            </a:r>
            <a:r>
              <a:rPr sz="1600" spc="-15" dirty="0">
                <a:latin typeface="Tahoma"/>
                <a:cs typeface="Tahoma"/>
              </a:rPr>
              <a:t>es </a:t>
            </a:r>
            <a:r>
              <a:rPr sz="1600" spc="15" dirty="0">
                <a:latin typeface="Tahoma"/>
                <a:cs typeface="Tahoma"/>
              </a:rPr>
              <a:t>solo </a:t>
            </a:r>
            <a:r>
              <a:rPr sz="1600" dirty="0">
                <a:latin typeface="Tahoma"/>
                <a:cs typeface="Tahoma"/>
              </a:rPr>
              <a:t>un </a:t>
            </a:r>
            <a:r>
              <a:rPr sz="1600" spc="-5" dirty="0">
                <a:latin typeface="Tahoma"/>
                <a:cs typeface="Tahoma"/>
              </a:rPr>
              <a:t>paso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intermedio,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sabemos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también</a:t>
            </a:r>
            <a:r>
              <a:rPr sz="1600" spc="5" dirty="0">
                <a:latin typeface="Tahoma"/>
                <a:cs typeface="Tahoma"/>
              </a:rPr>
              <a:t> que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dirty="0">
                <a:latin typeface="Tahoma"/>
                <a:cs typeface="Tahoma"/>
              </a:rPr>
              <a:t> un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periodo </a:t>
            </a:r>
            <a:r>
              <a:rPr sz="1600" spc="5" dirty="0">
                <a:latin typeface="Tahoma"/>
                <a:cs typeface="Tahoma"/>
              </a:rPr>
              <a:t>determinado </a:t>
            </a:r>
            <a:r>
              <a:rPr sz="1600" spc="-5" dirty="0">
                <a:latin typeface="Tahoma"/>
                <a:cs typeface="Tahoma"/>
              </a:rPr>
              <a:t>se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iniciara </a:t>
            </a:r>
            <a:r>
              <a:rPr sz="1600" spc="-15" dirty="0">
                <a:latin typeface="Tahoma"/>
                <a:cs typeface="Tahoma"/>
              </a:rPr>
              <a:t>una </a:t>
            </a:r>
            <a:r>
              <a:rPr sz="1600" spc="15" dirty="0">
                <a:latin typeface="Tahoma"/>
                <a:cs typeface="Tahoma"/>
              </a:rPr>
              <a:t>producción de </a:t>
            </a:r>
            <a:r>
              <a:rPr sz="1600" dirty="0">
                <a:latin typeface="Tahoma"/>
                <a:cs typeface="Tahoma"/>
              </a:rPr>
              <a:t>unidades </a:t>
            </a:r>
            <a:r>
              <a:rPr sz="1600" spc="10" dirty="0">
                <a:latin typeface="Tahoma"/>
                <a:cs typeface="Tahoma"/>
              </a:rPr>
              <a:t>donde </a:t>
            </a:r>
            <a:r>
              <a:rPr sz="1600" spc="-15" dirty="0">
                <a:latin typeface="Tahoma"/>
                <a:cs typeface="Tahoma"/>
              </a:rPr>
              <a:t>unas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-5" dirty="0">
                <a:latin typeface="Tahoma"/>
                <a:cs typeface="Tahoma"/>
              </a:rPr>
              <a:t>terminaran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dirty="0">
                <a:latin typeface="Tahoma"/>
                <a:cs typeface="Tahoma"/>
              </a:rPr>
              <a:t>otras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no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5" dirty="0">
                <a:latin typeface="Tahoma"/>
                <a:cs typeface="Tahoma"/>
              </a:rPr>
              <a:t>consecuencia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10" dirty="0">
                <a:latin typeface="Tahoma"/>
                <a:cs typeface="Tahoma"/>
              </a:rPr>
              <a:t>debe </a:t>
            </a:r>
            <a:r>
              <a:rPr sz="1600" dirty="0">
                <a:latin typeface="Tahoma"/>
                <a:cs typeface="Tahoma"/>
              </a:rPr>
              <a:t>determinar </a:t>
            </a:r>
            <a:r>
              <a:rPr sz="1600" spc="5" dirty="0">
                <a:latin typeface="Tahoma"/>
                <a:cs typeface="Tahoma"/>
              </a:rPr>
              <a:t>de los </a:t>
            </a:r>
            <a:r>
              <a:rPr sz="1600" spc="10" dirty="0">
                <a:latin typeface="Tahoma"/>
                <a:cs typeface="Tahoma"/>
              </a:rPr>
              <a:t>costos </a:t>
            </a:r>
            <a:r>
              <a:rPr sz="1600" spc="5" dirty="0">
                <a:latin typeface="Tahoma"/>
                <a:cs typeface="Tahoma"/>
              </a:rPr>
              <a:t>totales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10" dirty="0">
                <a:latin typeface="Tahoma"/>
                <a:cs typeface="Tahoma"/>
              </a:rPr>
              <a:t>cuanto </a:t>
            </a:r>
            <a:r>
              <a:rPr sz="1600" dirty="0">
                <a:latin typeface="Tahoma"/>
                <a:cs typeface="Tahoma"/>
              </a:rPr>
              <a:t>equivale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5" dirty="0">
                <a:latin typeface="Tahoma"/>
                <a:cs typeface="Tahoma"/>
              </a:rPr>
              <a:t>unidades terminadas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10" dirty="0">
                <a:latin typeface="Tahoma"/>
                <a:cs typeface="Tahoma"/>
              </a:rPr>
              <a:t>cuanto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no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terminadas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o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proceso.</a:t>
            </a:r>
            <a:endParaRPr sz="1600" dirty="0">
              <a:latin typeface="Tahoma"/>
              <a:cs typeface="Tahoma"/>
            </a:endParaRPr>
          </a:p>
          <a:p>
            <a:pPr marL="299085" marR="7620" indent="-287020" algn="just">
              <a:lnSpc>
                <a:spcPct val="100000"/>
              </a:lnSpc>
              <a:spcBef>
                <a:spcPts val="10"/>
              </a:spcBef>
              <a:buFont typeface="Wingdings"/>
              <a:buChar char=""/>
              <a:tabLst>
                <a:tab pos="299720" algn="l"/>
              </a:tabLst>
            </a:pPr>
            <a:r>
              <a:rPr sz="1600" dirty="0">
                <a:latin typeface="Tahoma"/>
                <a:cs typeface="Tahoma"/>
              </a:rPr>
              <a:t>Es </a:t>
            </a:r>
            <a:r>
              <a:rPr sz="1600" spc="-15" dirty="0">
                <a:latin typeface="Tahoma"/>
                <a:cs typeface="Tahoma"/>
              </a:rPr>
              <a:t>así </a:t>
            </a:r>
            <a:r>
              <a:rPr sz="1600" spc="15" dirty="0">
                <a:latin typeface="Tahoma"/>
                <a:cs typeface="Tahoma"/>
              </a:rPr>
              <a:t>como El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25" dirty="0">
                <a:latin typeface="Tahoma"/>
                <a:cs typeface="Tahoma"/>
              </a:rPr>
              <a:t>Costos </a:t>
            </a:r>
            <a:r>
              <a:rPr sz="1600" spc="15" dirty="0">
                <a:latin typeface="Tahoma"/>
                <a:cs typeface="Tahoma"/>
              </a:rPr>
              <a:t>por Procesos </a:t>
            </a:r>
            <a:r>
              <a:rPr sz="1600" spc="5" dirty="0">
                <a:latin typeface="Tahoma"/>
                <a:cs typeface="Tahoma"/>
              </a:rPr>
              <a:t>permitirá </a:t>
            </a:r>
            <a:r>
              <a:rPr sz="1600" spc="-15" dirty="0">
                <a:latin typeface="Tahoma"/>
                <a:cs typeface="Tahoma"/>
              </a:rPr>
              <a:t>analizar </a:t>
            </a:r>
            <a:r>
              <a:rPr sz="1600" spc="5" dirty="0">
                <a:latin typeface="Tahoma"/>
                <a:cs typeface="Tahoma"/>
              </a:rPr>
              <a:t>dos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cosas </a:t>
            </a:r>
            <a:r>
              <a:rPr sz="1600" spc="5" dirty="0">
                <a:latin typeface="Tahoma"/>
                <a:cs typeface="Tahoma"/>
              </a:rPr>
              <a:t>importantes </a:t>
            </a:r>
            <a:r>
              <a:rPr sz="1600" spc="10" dirty="0">
                <a:latin typeface="Tahoma"/>
                <a:cs typeface="Tahoma"/>
              </a:rPr>
              <a:t>primero el </a:t>
            </a:r>
            <a:r>
              <a:rPr sz="1600" dirty="0">
                <a:latin typeface="Tahoma"/>
                <a:cs typeface="Tahoma"/>
              </a:rPr>
              <a:t>desempeño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5" dirty="0">
                <a:latin typeface="Tahoma"/>
                <a:cs typeface="Tahoma"/>
              </a:rPr>
              <a:t>gestión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5" dirty="0">
                <a:latin typeface="Tahoma"/>
                <a:cs typeface="Tahoma"/>
              </a:rPr>
              <a:t>gerencia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5" dirty="0">
                <a:latin typeface="Tahoma"/>
                <a:cs typeface="Tahoma"/>
              </a:rPr>
              <a:t>que repercutirá finalmente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5" dirty="0">
                <a:latin typeface="Tahoma"/>
                <a:cs typeface="Tahoma"/>
              </a:rPr>
              <a:t>desempeño de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 empresa </a:t>
            </a:r>
            <a:r>
              <a:rPr sz="1600" spc="10" dirty="0">
                <a:latin typeface="Tahoma"/>
                <a:cs typeface="Tahoma"/>
              </a:rPr>
              <a:t>primero </a:t>
            </a:r>
            <a:r>
              <a:rPr sz="1600" spc="20" dirty="0">
                <a:latin typeface="Tahoma"/>
                <a:cs typeface="Tahoma"/>
              </a:rPr>
              <a:t>frente </a:t>
            </a:r>
            <a:r>
              <a:rPr sz="1600" spc="-4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demanda </a:t>
            </a:r>
            <a:r>
              <a:rPr sz="1600" spc="5" dirty="0">
                <a:latin typeface="Tahoma"/>
                <a:cs typeface="Tahoma"/>
              </a:rPr>
              <a:t>del </a:t>
            </a:r>
            <a:r>
              <a:rPr sz="1600" spc="10" dirty="0">
                <a:latin typeface="Tahoma"/>
                <a:cs typeface="Tahoma"/>
              </a:rPr>
              <a:t>cliente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5" dirty="0">
                <a:latin typeface="Tahoma"/>
                <a:cs typeface="Tahoma"/>
              </a:rPr>
              <a:t>luego </a:t>
            </a:r>
            <a:r>
              <a:rPr sz="1600" dirty="0">
                <a:latin typeface="Tahoma"/>
                <a:cs typeface="Tahoma"/>
              </a:rPr>
              <a:t>ante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competencia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para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mantenerse</a:t>
            </a:r>
            <a:r>
              <a:rPr sz="1600" spc="-1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mercado.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3785" y="692848"/>
            <a:ext cx="43675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810" algn="ctr">
              <a:lnSpc>
                <a:spcPct val="100000"/>
              </a:lnSpc>
              <a:spcBef>
                <a:spcPts val="100"/>
              </a:spcBef>
            </a:pPr>
            <a:r>
              <a:rPr sz="2400" b="1" spc="-204" dirty="0">
                <a:solidFill>
                  <a:srgbClr val="123157"/>
                </a:solidFill>
                <a:latin typeface="Palatino Linotype"/>
                <a:cs typeface="Palatino Linotype"/>
              </a:rPr>
              <a:t>UTILIDADES</a:t>
            </a:r>
            <a:r>
              <a:rPr sz="2400" b="1" spc="-20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5" dirty="0">
                <a:solidFill>
                  <a:srgbClr val="123157"/>
                </a:solidFill>
                <a:latin typeface="Palatino Linotype"/>
                <a:cs typeface="Palatino Linotype"/>
              </a:rPr>
              <a:t>DEL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SISTEMA</a:t>
            </a: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 </a:t>
            </a:r>
            <a:r>
              <a:rPr sz="2400" b="1" spc="-27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COSTOS</a:t>
            </a:r>
            <a:r>
              <a:rPr sz="2400" b="1" spc="1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r>
              <a:rPr sz="2400" b="1" spc="13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90" dirty="0">
                <a:solidFill>
                  <a:srgbClr val="123157"/>
                </a:solidFill>
                <a:latin typeface="Palatino Linotype"/>
                <a:cs typeface="Palatino Linotype"/>
              </a:rPr>
              <a:t>DESDE </a:t>
            </a:r>
            <a:r>
              <a:rPr sz="2400" b="1" spc="-58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75" dirty="0">
                <a:solidFill>
                  <a:srgbClr val="123157"/>
                </a:solidFill>
                <a:latin typeface="Palatino Linotype"/>
                <a:cs typeface="Palatino Linotype"/>
              </a:rPr>
              <a:t>LOS</a:t>
            </a:r>
            <a:r>
              <a:rPr sz="2400" b="1" spc="1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OBJETIVOS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56267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23157"/>
                </a:solidFill>
                <a:latin typeface="Calibri"/>
                <a:cs typeface="Calibri"/>
                <a:hlinkClick r:id="rId2"/>
              </a:rPr>
              <a:t>http://repositorio.usam.ac.cr/xmlui/bitstream/handle/11506/1036/LEC%20CONT%200018%202019.pdf?sequence=1&amp;isAllowed=y#:~:t </a:t>
            </a:r>
            <a:r>
              <a:rPr sz="80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ext=B%C3%A1sicamente%2C%20en%20el%20sistema%20de,serie%20de%20procesos%20de%20producci%C3%B3n.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432881" y="511260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2121598"/>
            <a:ext cx="6639559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9720" algn="l"/>
              </a:tabLst>
            </a:pPr>
            <a:r>
              <a:rPr sz="1600" spc="35" dirty="0">
                <a:latin typeface="Tahoma"/>
                <a:cs typeface="Tahoma"/>
              </a:rPr>
              <a:t>Así </a:t>
            </a:r>
            <a:r>
              <a:rPr sz="1600" spc="-5" dirty="0">
                <a:latin typeface="Tahoma"/>
                <a:cs typeface="Tahoma"/>
              </a:rPr>
              <a:t>mismo </a:t>
            </a:r>
            <a:r>
              <a:rPr sz="1600" dirty="0">
                <a:latin typeface="Tahoma"/>
                <a:cs typeface="Tahoma"/>
              </a:rPr>
              <a:t>permitirá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5" dirty="0">
                <a:latin typeface="Tahoma"/>
                <a:cs typeface="Tahoma"/>
              </a:rPr>
              <a:t>gerencia </a:t>
            </a:r>
            <a:r>
              <a:rPr sz="1600" spc="15" dirty="0">
                <a:latin typeface="Tahoma"/>
                <a:cs typeface="Tahoma"/>
              </a:rPr>
              <a:t>de producción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-10" dirty="0">
                <a:latin typeface="Tahoma"/>
                <a:cs typeface="Tahoma"/>
              </a:rPr>
              <a:t>su </a:t>
            </a:r>
            <a:r>
              <a:rPr sz="1600" spc="25" dirty="0">
                <a:latin typeface="Tahoma"/>
                <a:cs typeface="Tahoma"/>
              </a:rPr>
              <a:t>defecto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misma </a:t>
            </a:r>
            <a:r>
              <a:rPr sz="1600" spc="30" dirty="0">
                <a:latin typeface="Tahoma"/>
                <a:cs typeface="Tahoma"/>
              </a:rPr>
              <a:t>Alta </a:t>
            </a:r>
            <a:r>
              <a:rPr sz="1600" spc="-10" dirty="0">
                <a:latin typeface="Tahoma"/>
                <a:cs typeface="Tahoma"/>
              </a:rPr>
              <a:t>gerencia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dirty="0">
                <a:latin typeface="Tahoma"/>
                <a:cs typeface="Tahoma"/>
              </a:rPr>
              <a:t>organización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5" dirty="0">
                <a:latin typeface="Tahoma"/>
                <a:cs typeface="Tahoma"/>
              </a:rPr>
              <a:t>determinar </a:t>
            </a:r>
            <a:r>
              <a:rPr sz="1600" spc="-15" dirty="0">
                <a:latin typeface="Tahoma"/>
                <a:cs typeface="Tahoma"/>
              </a:rPr>
              <a:t>las </a:t>
            </a:r>
            <a:r>
              <a:rPr sz="1600" dirty="0">
                <a:latin typeface="Tahoma"/>
                <a:cs typeface="Tahoma"/>
              </a:rPr>
              <a:t>variaciones </a:t>
            </a:r>
            <a:r>
              <a:rPr sz="1600" spc="5" dirty="0">
                <a:latin typeface="Tahoma"/>
                <a:cs typeface="Tahoma"/>
              </a:rPr>
              <a:t> 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-15" dirty="0">
                <a:latin typeface="Tahoma"/>
                <a:cs typeface="Tahoma"/>
              </a:rPr>
              <a:t>han </a:t>
            </a:r>
            <a:r>
              <a:rPr sz="1600" dirty="0">
                <a:latin typeface="Tahoma"/>
                <a:cs typeface="Tahoma"/>
              </a:rPr>
              <a:t>dado </a:t>
            </a:r>
            <a:r>
              <a:rPr sz="1600" spc="-45" dirty="0">
                <a:latin typeface="Tahoma"/>
                <a:cs typeface="Tahoma"/>
              </a:rPr>
              <a:t>a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spc="-5" dirty="0">
                <a:latin typeface="Tahoma"/>
                <a:cs typeface="Tahoma"/>
              </a:rPr>
              <a:t>esperados en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5" dirty="0">
                <a:latin typeface="Tahoma"/>
                <a:cs typeface="Tahoma"/>
              </a:rPr>
              <a:t>fabricación de </a:t>
            </a:r>
            <a:r>
              <a:rPr sz="1600" spc="10" dirty="0">
                <a:latin typeface="Tahoma"/>
                <a:cs typeface="Tahoma"/>
              </a:rPr>
              <a:t>un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producto </a:t>
            </a:r>
            <a:r>
              <a:rPr sz="1600" spc="10" dirty="0">
                <a:latin typeface="Tahoma"/>
                <a:cs typeface="Tahoma"/>
              </a:rPr>
              <a:t>toda </a:t>
            </a:r>
            <a:r>
              <a:rPr sz="1600" spc="15" dirty="0">
                <a:latin typeface="Tahoma"/>
                <a:cs typeface="Tahoma"/>
              </a:rPr>
              <a:t>vez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10" dirty="0">
                <a:latin typeface="Tahoma"/>
                <a:cs typeface="Tahoma"/>
              </a:rPr>
              <a:t>debe </a:t>
            </a:r>
            <a:r>
              <a:rPr sz="1600" dirty="0">
                <a:latin typeface="Tahoma"/>
                <a:cs typeface="Tahoma"/>
              </a:rPr>
              <a:t>entrar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15" dirty="0">
                <a:latin typeface="Tahoma"/>
                <a:cs typeface="Tahoma"/>
              </a:rPr>
              <a:t>analizar </a:t>
            </a:r>
            <a:r>
              <a:rPr sz="1600" spc="20" dirty="0">
                <a:latin typeface="Tahoma"/>
                <a:cs typeface="Tahoma"/>
              </a:rPr>
              <a:t>por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10" dirty="0">
                <a:latin typeface="Tahoma"/>
                <a:cs typeface="Tahoma"/>
              </a:rPr>
              <a:t>termino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determinada </a:t>
            </a:r>
            <a:r>
              <a:rPr sz="1600" dirty="0">
                <a:latin typeface="Tahoma"/>
                <a:cs typeface="Tahoma"/>
              </a:rPr>
              <a:t>cantidad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5" dirty="0">
                <a:latin typeface="Tahoma"/>
                <a:cs typeface="Tahoma"/>
              </a:rPr>
              <a:t>unidades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dirty="0">
                <a:latin typeface="Tahoma"/>
                <a:cs typeface="Tahoma"/>
              </a:rPr>
              <a:t>otras </a:t>
            </a:r>
            <a:r>
              <a:rPr sz="1600" spc="10" dirty="0">
                <a:latin typeface="Tahoma"/>
                <a:cs typeface="Tahoma"/>
              </a:rPr>
              <a:t>continuaron en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-5" dirty="0">
                <a:latin typeface="Tahoma"/>
                <a:cs typeface="Tahoma"/>
              </a:rPr>
              <a:t>proceso,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pues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factores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como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periodo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determinado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para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terminar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-15" dirty="0">
                <a:latin typeface="Tahoma"/>
                <a:cs typeface="Tahoma"/>
              </a:rPr>
              <a:t>demandada </a:t>
            </a:r>
            <a:r>
              <a:rPr sz="1600" spc="20" dirty="0">
                <a:latin typeface="Tahoma"/>
                <a:cs typeface="Tahoma"/>
              </a:rPr>
              <a:t>no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10" dirty="0">
                <a:latin typeface="Tahoma"/>
                <a:cs typeface="Tahoma"/>
              </a:rPr>
              <a:t>cumplió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15" dirty="0">
                <a:latin typeface="Tahoma"/>
                <a:cs typeface="Tahoma"/>
              </a:rPr>
              <a:t>además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15" dirty="0">
                <a:latin typeface="Tahoma"/>
                <a:cs typeface="Tahoma"/>
              </a:rPr>
              <a:t>una </a:t>
            </a:r>
            <a:r>
              <a:rPr sz="1600" spc="10" dirty="0">
                <a:latin typeface="Tahoma"/>
                <a:cs typeface="Tahoma"/>
              </a:rPr>
              <a:t>posible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variación </a:t>
            </a:r>
            <a:r>
              <a:rPr sz="1600" spc="-10" dirty="0">
                <a:latin typeface="Tahoma"/>
                <a:cs typeface="Tahoma"/>
              </a:rPr>
              <a:t>alta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5" dirty="0">
                <a:latin typeface="Tahoma"/>
                <a:cs typeface="Tahoma"/>
              </a:rPr>
              <a:t>los </a:t>
            </a:r>
            <a:r>
              <a:rPr sz="1600" spc="10" dirty="0">
                <a:latin typeface="Tahoma"/>
                <a:cs typeface="Tahoma"/>
              </a:rPr>
              <a:t>costos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5" dirty="0">
                <a:latin typeface="Tahoma"/>
                <a:cs typeface="Tahoma"/>
              </a:rPr>
              <a:t>permitirán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0" dirty="0">
                <a:latin typeface="Tahoma"/>
                <a:cs typeface="Tahoma"/>
              </a:rPr>
              <a:t>gerencia 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-5" dirty="0">
                <a:latin typeface="Tahoma"/>
                <a:cs typeface="Tahoma"/>
              </a:rPr>
              <a:t>implementar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0" dirty="0">
                <a:latin typeface="Tahoma"/>
                <a:cs typeface="Tahoma"/>
              </a:rPr>
              <a:t>inmediato </a:t>
            </a:r>
            <a:r>
              <a:rPr sz="1600" spc="-5" dirty="0">
                <a:latin typeface="Tahoma"/>
                <a:cs typeface="Tahoma"/>
              </a:rPr>
              <a:t>medidas </a:t>
            </a:r>
            <a:r>
              <a:rPr sz="1600" dirty="0">
                <a:latin typeface="Tahoma"/>
                <a:cs typeface="Tahoma"/>
              </a:rPr>
              <a:t>correctivas, </a:t>
            </a:r>
            <a:r>
              <a:rPr sz="1600" spc="5" dirty="0">
                <a:latin typeface="Tahoma"/>
                <a:cs typeface="Tahoma"/>
              </a:rPr>
              <a:t>claro </a:t>
            </a:r>
            <a:r>
              <a:rPr sz="1600" dirty="0">
                <a:latin typeface="Tahoma"/>
                <a:cs typeface="Tahoma"/>
              </a:rPr>
              <a:t>si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son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correcciones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normales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al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proceso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o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si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pudieran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ser</a:t>
            </a:r>
            <a:r>
              <a:rPr sz="1600" dirty="0">
                <a:latin typeface="Tahoma"/>
                <a:cs typeface="Tahoma"/>
              </a:rPr>
              <a:t> el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resultado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de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correcciones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proceso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por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ejemplo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por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una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mala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planeación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desde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principio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del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inicio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demanda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del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cliente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del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producto.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3785" y="692848"/>
            <a:ext cx="43675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810" algn="ctr">
              <a:lnSpc>
                <a:spcPct val="100000"/>
              </a:lnSpc>
              <a:spcBef>
                <a:spcPts val="100"/>
              </a:spcBef>
            </a:pPr>
            <a:r>
              <a:rPr sz="2400" b="1" spc="-204" dirty="0">
                <a:solidFill>
                  <a:srgbClr val="123157"/>
                </a:solidFill>
                <a:latin typeface="Palatino Linotype"/>
                <a:cs typeface="Palatino Linotype"/>
              </a:rPr>
              <a:t>UTILIDADES</a:t>
            </a:r>
            <a:r>
              <a:rPr sz="2400" b="1" spc="-20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5" dirty="0">
                <a:solidFill>
                  <a:srgbClr val="123157"/>
                </a:solidFill>
                <a:latin typeface="Palatino Linotype"/>
                <a:cs typeface="Palatino Linotype"/>
              </a:rPr>
              <a:t>DEL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SISTEMA</a:t>
            </a: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 </a:t>
            </a:r>
            <a:r>
              <a:rPr sz="2400" b="1" spc="-27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COSTOS</a:t>
            </a:r>
            <a:r>
              <a:rPr sz="2400" b="1" spc="1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r>
              <a:rPr sz="2400" b="1" spc="13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90" dirty="0">
                <a:solidFill>
                  <a:srgbClr val="123157"/>
                </a:solidFill>
                <a:latin typeface="Palatino Linotype"/>
                <a:cs typeface="Palatino Linotype"/>
              </a:rPr>
              <a:t>DESDE </a:t>
            </a:r>
            <a:r>
              <a:rPr sz="2400" b="1" spc="-58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75" dirty="0">
                <a:solidFill>
                  <a:srgbClr val="123157"/>
                </a:solidFill>
                <a:latin typeface="Palatino Linotype"/>
                <a:cs typeface="Palatino Linotype"/>
              </a:rPr>
              <a:t>LOS</a:t>
            </a:r>
            <a:r>
              <a:rPr sz="2400" b="1" spc="1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OBJETIVOS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5559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https://</a:t>
            </a:r>
            <a:r>
              <a:rPr sz="800" spc="-5" dirty="0">
                <a:solidFill>
                  <a:srgbClr val="123157"/>
                </a:solidFill>
                <a:latin typeface="Calibri"/>
                <a:cs typeface="Calibri"/>
                <a:hlinkClick r:id="rId2"/>
              </a:rPr>
              <a:t>www.gerencie.com/beneficios-de-implementar-un-sistema-de- </a:t>
            </a:r>
            <a:r>
              <a:rPr sz="80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costos.html#:~:text=Un%20sistema%20de%20costos%20proporciona,implementar%20a%20tiempo%2C%20medidas%20correctivas./.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3554" y="2121598"/>
            <a:ext cx="6182995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350" indent="-287020" algn="just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299720" algn="l"/>
              </a:tabLst>
            </a:pPr>
            <a:r>
              <a:rPr sz="1600" spc="-15" dirty="0">
                <a:latin typeface="Tahoma"/>
                <a:cs typeface="Tahoma"/>
              </a:rPr>
              <a:t>La </a:t>
            </a:r>
            <a:r>
              <a:rPr sz="1600" dirty="0">
                <a:latin typeface="Tahoma"/>
                <a:cs typeface="Tahoma"/>
              </a:rPr>
              <a:t>importancia </a:t>
            </a:r>
            <a:r>
              <a:rPr sz="1600" spc="10" dirty="0">
                <a:latin typeface="Tahoma"/>
                <a:cs typeface="Tahoma"/>
              </a:rPr>
              <a:t>del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spc="20" dirty="0">
                <a:latin typeface="Tahoma"/>
                <a:cs typeface="Tahoma"/>
              </a:rPr>
              <a:t>por </a:t>
            </a:r>
            <a:r>
              <a:rPr sz="1600" spc="5" dirty="0">
                <a:latin typeface="Tahoma"/>
                <a:cs typeface="Tahoma"/>
              </a:rPr>
              <a:t>procesos </a:t>
            </a:r>
            <a:r>
              <a:rPr sz="1600" spc="-10" dirty="0">
                <a:latin typeface="Tahoma"/>
                <a:cs typeface="Tahoma"/>
              </a:rPr>
              <a:t>se da </a:t>
            </a:r>
            <a:r>
              <a:rPr sz="1600" spc="10" dirty="0">
                <a:latin typeface="Tahoma"/>
                <a:cs typeface="Tahoma"/>
              </a:rPr>
              <a:t>porque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determina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como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serán</a:t>
            </a:r>
            <a:r>
              <a:rPr sz="1600" spc="-10" dirty="0">
                <a:latin typeface="Tahoma"/>
                <a:cs typeface="Tahoma"/>
              </a:rPr>
              <a:t> asignados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costos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incurridos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durante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periodo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5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cada</a:t>
            </a:r>
            <a:r>
              <a:rPr sz="1600" spc="-4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departamento</a:t>
            </a:r>
            <a:r>
              <a:rPr sz="1600" spc="-6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como</a:t>
            </a:r>
            <a:r>
              <a:rPr sz="1600" spc="-5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primer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paso </a:t>
            </a:r>
            <a:r>
              <a:rPr sz="1600" spc="-15" dirty="0">
                <a:latin typeface="Tahoma"/>
                <a:cs typeface="Tahoma"/>
              </a:rPr>
              <a:t>ya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15" dirty="0">
                <a:latin typeface="Tahoma"/>
                <a:cs typeface="Tahoma"/>
              </a:rPr>
              <a:t>objetivo </a:t>
            </a:r>
            <a:r>
              <a:rPr sz="1600" spc="5" dirty="0">
                <a:latin typeface="Tahoma"/>
                <a:cs typeface="Tahoma"/>
              </a:rPr>
              <a:t>principal </a:t>
            </a:r>
            <a:r>
              <a:rPr sz="1600" spc="-15" dirty="0">
                <a:latin typeface="Tahoma"/>
                <a:cs typeface="Tahoma"/>
              </a:rPr>
              <a:t>es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5" dirty="0">
                <a:latin typeface="Tahoma"/>
                <a:cs typeface="Tahoma"/>
              </a:rPr>
              <a:t>calcular </a:t>
            </a:r>
            <a:r>
              <a:rPr sz="1600" spc="10" dirty="0">
                <a:latin typeface="Tahoma"/>
                <a:cs typeface="Tahoma"/>
              </a:rPr>
              <a:t>los costos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unitarios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así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determinar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el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ingreso.</a:t>
            </a:r>
            <a:endParaRPr sz="1600" dirty="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299720" algn="l"/>
              </a:tabLst>
            </a:pPr>
            <a:r>
              <a:rPr sz="1600" spc="15" dirty="0">
                <a:latin typeface="Tahoma"/>
                <a:cs typeface="Tahoma"/>
              </a:rPr>
              <a:t>Ya </a:t>
            </a:r>
            <a:r>
              <a:rPr sz="1600" spc="5" dirty="0">
                <a:latin typeface="Tahoma"/>
                <a:cs typeface="Tahoma"/>
              </a:rPr>
              <a:t>que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5" dirty="0">
                <a:latin typeface="Tahoma"/>
                <a:cs typeface="Tahoma"/>
              </a:rPr>
              <a:t>calidad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5" dirty="0">
                <a:latin typeface="Tahoma"/>
                <a:cs typeface="Tahoma"/>
              </a:rPr>
              <a:t>decisiones de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-15" dirty="0">
                <a:latin typeface="Tahoma"/>
                <a:cs typeface="Tahoma"/>
              </a:rPr>
              <a:t>empresas grandes </a:t>
            </a:r>
            <a:r>
              <a:rPr sz="1600" spc="35" dirty="0">
                <a:latin typeface="Tahoma"/>
                <a:cs typeface="Tahoma"/>
              </a:rPr>
              <a:t>o 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pequeñas están en </a:t>
            </a:r>
            <a:r>
              <a:rPr sz="1600" dirty="0">
                <a:latin typeface="Tahoma"/>
                <a:cs typeface="Tahoma"/>
              </a:rPr>
              <a:t>relación </a:t>
            </a:r>
            <a:r>
              <a:rPr sz="1600" spc="5" dirty="0">
                <a:latin typeface="Tahoma"/>
                <a:cs typeface="Tahoma"/>
              </a:rPr>
              <a:t>directa </a:t>
            </a:r>
            <a:r>
              <a:rPr sz="1600" spc="20" dirty="0">
                <a:latin typeface="Tahoma"/>
                <a:cs typeface="Tahoma"/>
              </a:rPr>
              <a:t>con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25" dirty="0">
                <a:latin typeface="Tahoma"/>
                <a:cs typeface="Tahoma"/>
              </a:rPr>
              <a:t>tipo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0" dirty="0">
                <a:latin typeface="Tahoma"/>
                <a:cs typeface="Tahoma"/>
              </a:rPr>
              <a:t>información 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disponible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este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aspecto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dará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cuando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estos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procesos </a:t>
            </a:r>
            <a:r>
              <a:rPr sz="1600" spc="10" dirty="0">
                <a:latin typeface="Tahoma"/>
                <a:cs typeface="Tahoma"/>
              </a:rPr>
              <a:t> operativos </a:t>
            </a:r>
            <a:r>
              <a:rPr sz="1600" spc="15" dirty="0">
                <a:latin typeface="Tahoma"/>
                <a:cs typeface="Tahoma"/>
              </a:rPr>
              <a:t>directos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15" dirty="0">
                <a:latin typeface="Tahoma"/>
                <a:cs typeface="Tahoma"/>
              </a:rPr>
              <a:t>postre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-20" dirty="0">
                <a:latin typeface="Tahoma"/>
                <a:cs typeface="Tahoma"/>
              </a:rPr>
              <a:t>una </a:t>
            </a:r>
            <a:r>
              <a:rPr sz="1600" spc="-10" dirty="0">
                <a:latin typeface="Tahoma"/>
                <a:cs typeface="Tahoma"/>
              </a:rPr>
              <a:t>buena 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ejecución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20" dirty="0">
                <a:latin typeface="Tahoma"/>
                <a:cs typeface="Tahoma"/>
              </a:rPr>
              <a:t>control por </a:t>
            </a:r>
            <a:r>
              <a:rPr sz="1600" spc="5" dirty="0">
                <a:latin typeface="Tahoma"/>
                <a:cs typeface="Tahoma"/>
              </a:rPr>
              <a:t>parte de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5" dirty="0">
                <a:latin typeface="Tahoma"/>
                <a:cs typeface="Tahoma"/>
              </a:rPr>
              <a:t>gerencia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-5" dirty="0">
                <a:latin typeface="Tahoma"/>
                <a:cs typeface="Tahoma"/>
              </a:rPr>
              <a:t>vera </a:t>
            </a:r>
            <a:r>
              <a:rPr sz="1600" spc="-10" dirty="0">
                <a:latin typeface="Tahoma"/>
                <a:cs typeface="Tahoma"/>
              </a:rPr>
              <a:t>reflejada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5" dirty="0">
                <a:latin typeface="Tahoma"/>
                <a:cs typeface="Tahoma"/>
              </a:rPr>
              <a:t>utilidades de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5" dirty="0">
                <a:latin typeface="Tahoma"/>
                <a:cs typeface="Tahoma"/>
              </a:rPr>
              <a:t>implementación del </a:t>
            </a:r>
            <a:r>
              <a:rPr sz="1600" spc="-10" dirty="0">
                <a:latin typeface="Tahoma"/>
                <a:cs typeface="Tahoma"/>
              </a:rPr>
              <a:t>sistema </a:t>
            </a:r>
            <a:r>
              <a:rPr sz="1600" spc="-20" dirty="0">
                <a:latin typeface="Tahoma"/>
                <a:cs typeface="Tahoma"/>
              </a:rPr>
              <a:t>para </a:t>
            </a:r>
            <a:r>
              <a:rPr sz="1600" spc="5" dirty="0">
                <a:latin typeface="Tahoma"/>
                <a:cs typeface="Tahoma"/>
              </a:rPr>
              <a:t>cumplir </a:t>
            </a:r>
            <a:r>
              <a:rPr sz="1600" spc="20" dirty="0">
                <a:latin typeface="Tahoma"/>
                <a:cs typeface="Tahoma"/>
              </a:rPr>
              <a:t>con 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objetivos</a:t>
            </a:r>
            <a:r>
              <a:rPr sz="1600" spc="-3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generales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organización.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3785" y="692848"/>
            <a:ext cx="43675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810" algn="ctr">
              <a:lnSpc>
                <a:spcPct val="100000"/>
              </a:lnSpc>
              <a:spcBef>
                <a:spcPts val="100"/>
              </a:spcBef>
            </a:pPr>
            <a:r>
              <a:rPr sz="2400" b="1" spc="-204" dirty="0">
                <a:solidFill>
                  <a:srgbClr val="123157"/>
                </a:solidFill>
                <a:latin typeface="Palatino Linotype"/>
                <a:cs typeface="Palatino Linotype"/>
              </a:rPr>
              <a:t>UTILIDADES</a:t>
            </a:r>
            <a:r>
              <a:rPr sz="2400" b="1" spc="-20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5" dirty="0">
                <a:solidFill>
                  <a:srgbClr val="123157"/>
                </a:solidFill>
                <a:latin typeface="Palatino Linotype"/>
                <a:cs typeface="Palatino Linotype"/>
              </a:rPr>
              <a:t>DEL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SISTEMA</a:t>
            </a: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 </a:t>
            </a:r>
            <a:r>
              <a:rPr sz="2400" b="1" spc="-27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COSTOS</a:t>
            </a:r>
            <a:r>
              <a:rPr sz="2400" b="1" spc="1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r>
              <a:rPr sz="2400" b="1" spc="13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90" dirty="0">
                <a:solidFill>
                  <a:srgbClr val="123157"/>
                </a:solidFill>
                <a:latin typeface="Palatino Linotype"/>
                <a:cs typeface="Palatino Linotype"/>
              </a:rPr>
              <a:t>DESDE </a:t>
            </a:r>
            <a:r>
              <a:rPr sz="2400" b="1" spc="-58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75" dirty="0">
                <a:solidFill>
                  <a:srgbClr val="123157"/>
                </a:solidFill>
                <a:latin typeface="Palatino Linotype"/>
                <a:cs typeface="Palatino Linotype"/>
              </a:rPr>
              <a:t>LOS</a:t>
            </a:r>
            <a:r>
              <a:rPr sz="2400" b="1" spc="12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OBJETIVOS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5559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https://</a:t>
            </a:r>
            <a:r>
              <a:rPr sz="800" spc="-5" dirty="0">
                <a:solidFill>
                  <a:srgbClr val="123157"/>
                </a:solidFill>
                <a:latin typeface="Calibri"/>
                <a:cs typeface="Calibri"/>
                <a:hlinkClick r:id="rId2"/>
              </a:rPr>
              <a:t>www.gerencie.com/beneficios-de-implementar-un-sistema-de- </a:t>
            </a:r>
            <a:r>
              <a:rPr sz="800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123157"/>
                </a:solidFill>
                <a:latin typeface="Calibri"/>
                <a:cs typeface="Calibri"/>
              </a:rPr>
              <a:t>costos.html#:~:text=Un%20sistema%20de%20costos%20proporciona,implementar%20a%20tiempo%2C%20medidas%20correctivas./.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877948"/>
            <a:ext cx="6638290" cy="319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Tahoma"/>
                <a:cs typeface="Tahoma"/>
              </a:rPr>
              <a:t>Las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principales</a:t>
            </a:r>
            <a:r>
              <a:rPr sz="1600" spc="6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ventajas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8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utilizar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este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7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empresas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sopn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ahoma"/>
                <a:cs typeface="Tahoma"/>
              </a:rPr>
              <a:t>siguientes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165" dirty="0"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15" dirty="0">
                <a:latin typeface="Tahoma"/>
                <a:cs typeface="Tahoma"/>
              </a:rPr>
              <a:t>Permite conocer </a:t>
            </a:r>
            <a:r>
              <a:rPr sz="1600" spc="-20" dirty="0">
                <a:latin typeface="Tahoma"/>
                <a:cs typeface="Tahoma"/>
              </a:rPr>
              <a:t>al </a:t>
            </a:r>
            <a:r>
              <a:rPr sz="1600" dirty="0">
                <a:latin typeface="Tahoma"/>
                <a:cs typeface="Tahoma"/>
              </a:rPr>
              <a:t>detalle </a:t>
            </a:r>
            <a:r>
              <a:rPr sz="1600" spc="10" dirty="0">
                <a:latin typeface="Tahoma"/>
                <a:cs typeface="Tahoma"/>
              </a:rPr>
              <a:t>el </a:t>
            </a:r>
            <a:r>
              <a:rPr sz="1600" spc="20" dirty="0">
                <a:latin typeface="Tahoma"/>
                <a:cs typeface="Tahoma"/>
              </a:rPr>
              <a:t>costo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-10" dirty="0">
                <a:latin typeface="Tahoma"/>
                <a:cs typeface="Tahoma"/>
              </a:rPr>
              <a:t>cada </a:t>
            </a:r>
            <a:r>
              <a:rPr sz="1600" spc="-5" dirty="0">
                <a:latin typeface="Tahoma"/>
                <a:cs typeface="Tahoma"/>
              </a:rPr>
              <a:t>articulo, </a:t>
            </a:r>
            <a:r>
              <a:rPr sz="1600" dirty="0">
                <a:latin typeface="Tahoma"/>
                <a:cs typeface="Tahoma"/>
              </a:rPr>
              <a:t>si 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spc="25" dirty="0">
                <a:latin typeface="Tahoma"/>
                <a:cs typeface="Tahoma"/>
              </a:rPr>
              <a:t>tuvo </a:t>
            </a:r>
            <a:r>
              <a:rPr sz="1600" spc="-15" dirty="0">
                <a:latin typeface="Tahoma"/>
                <a:cs typeface="Tahoma"/>
              </a:rPr>
              <a:t>una </a:t>
            </a:r>
            <a:r>
              <a:rPr sz="1600" spc="-10" dirty="0">
                <a:latin typeface="Tahoma"/>
                <a:cs typeface="Tahoma"/>
              </a:rPr>
              <a:t>buena </a:t>
            </a:r>
            <a:r>
              <a:rPr sz="1600" dirty="0">
                <a:latin typeface="Tahoma"/>
                <a:cs typeface="Tahoma"/>
              </a:rPr>
              <a:t>planeación </a:t>
            </a:r>
            <a:r>
              <a:rPr sz="1600" spc="25" dirty="0">
                <a:latin typeface="Tahoma"/>
                <a:cs typeface="Tahoma"/>
              </a:rPr>
              <a:t>y </a:t>
            </a:r>
            <a:r>
              <a:rPr sz="1600" spc="5" dirty="0">
                <a:latin typeface="Tahoma"/>
                <a:cs typeface="Tahoma"/>
              </a:rPr>
              <a:t>desarrollo del </a:t>
            </a:r>
            <a:r>
              <a:rPr sz="1600" spc="15" dirty="0">
                <a:latin typeface="Tahoma"/>
                <a:cs typeface="Tahoma"/>
              </a:rPr>
              <a:t>proceso de producción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10" dirty="0">
                <a:latin typeface="Tahoma"/>
                <a:cs typeface="Tahoma"/>
              </a:rPr>
              <a:t>cuanto </a:t>
            </a:r>
            <a:r>
              <a:rPr sz="1600" spc="-45" dirty="0">
                <a:latin typeface="Tahoma"/>
                <a:cs typeface="Tahoma"/>
              </a:rPr>
              <a:t>a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15" dirty="0">
                <a:latin typeface="Tahoma"/>
                <a:cs typeface="Tahoma"/>
              </a:rPr>
              <a:t>costos </a:t>
            </a:r>
            <a:r>
              <a:rPr sz="1600" spc="5" dirty="0">
                <a:latin typeface="Tahoma"/>
                <a:cs typeface="Tahoma"/>
              </a:rPr>
              <a:t>que intervendrán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el </a:t>
            </a:r>
            <a:r>
              <a:rPr sz="1600" spc="15" dirty="0">
                <a:latin typeface="Tahoma"/>
                <a:cs typeface="Tahoma"/>
              </a:rPr>
              <a:t>proceso </a:t>
            </a:r>
            <a:r>
              <a:rPr sz="1600" spc="10" dirty="0">
                <a:latin typeface="Tahoma"/>
                <a:cs typeface="Tahoma"/>
              </a:rPr>
              <a:t>midiéndolo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cada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área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donde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tendrá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pasar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el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proceso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producción.</a:t>
            </a:r>
            <a:endParaRPr sz="1600">
              <a:latin typeface="Tahoma"/>
              <a:cs typeface="Tahoma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1600" spc="-20" dirty="0">
                <a:latin typeface="Tahoma"/>
                <a:cs typeface="Tahoma"/>
              </a:rPr>
              <a:t>Se </a:t>
            </a:r>
            <a:r>
              <a:rPr sz="1600" spc="20" dirty="0">
                <a:latin typeface="Tahoma"/>
                <a:cs typeface="Tahoma"/>
              </a:rPr>
              <a:t>conoce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5" dirty="0">
                <a:latin typeface="Tahoma"/>
                <a:cs typeface="Tahoma"/>
              </a:rPr>
              <a:t>utilidad </a:t>
            </a:r>
            <a:r>
              <a:rPr sz="1600" spc="35" dirty="0">
                <a:latin typeface="Tahoma"/>
                <a:cs typeface="Tahoma"/>
              </a:rPr>
              <a:t>o </a:t>
            </a:r>
            <a:r>
              <a:rPr sz="1600" spc="5" dirty="0">
                <a:latin typeface="Tahoma"/>
                <a:cs typeface="Tahoma"/>
              </a:rPr>
              <a:t>perdida de </a:t>
            </a:r>
            <a:r>
              <a:rPr sz="1600" spc="-20" dirty="0">
                <a:latin typeface="Tahoma"/>
                <a:cs typeface="Tahoma"/>
              </a:rPr>
              <a:t>las </a:t>
            </a:r>
            <a:r>
              <a:rPr sz="1600" spc="5" dirty="0">
                <a:latin typeface="Tahoma"/>
                <a:cs typeface="Tahoma"/>
              </a:rPr>
              <a:t>ordenes </a:t>
            </a:r>
            <a:r>
              <a:rPr sz="1600" spc="15" dirty="0">
                <a:latin typeface="Tahoma"/>
                <a:cs typeface="Tahoma"/>
              </a:rPr>
              <a:t>de producción </a:t>
            </a:r>
            <a:r>
              <a:rPr sz="1600" spc="-5" dirty="0">
                <a:latin typeface="Tahoma"/>
                <a:cs typeface="Tahoma"/>
              </a:rPr>
              <a:t>pues allí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 </a:t>
            </a:r>
            <a:r>
              <a:rPr sz="1600" dirty="0">
                <a:latin typeface="Tahoma"/>
                <a:cs typeface="Tahoma"/>
              </a:rPr>
              <a:t>mide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5" dirty="0">
                <a:latin typeface="Tahoma"/>
                <a:cs typeface="Tahoma"/>
              </a:rPr>
              <a:t>eficiencia, </a:t>
            </a:r>
            <a:r>
              <a:rPr sz="1600" dirty="0">
                <a:latin typeface="Tahoma"/>
                <a:cs typeface="Tahoma"/>
              </a:rPr>
              <a:t>mediante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10" dirty="0">
                <a:latin typeface="Tahoma"/>
                <a:cs typeface="Tahoma"/>
              </a:rPr>
              <a:t>información </a:t>
            </a:r>
            <a:r>
              <a:rPr sz="1600" spc="15" dirty="0">
                <a:latin typeface="Tahoma"/>
                <a:cs typeface="Tahoma"/>
              </a:rPr>
              <a:t>de </a:t>
            </a:r>
            <a:r>
              <a:rPr sz="1600" spc="10" dirty="0">
                <a:latin typeface="Tahoma"/>
                <a:cs typeface="Tahoma"/>
              </a:rPr>
              <a:t>los </a:t>
            </a:r>
            <a:r>
              <a:rPr sz="1600" spc="20" dirty="0">
                <a:latin typeface="Tahoma"/>
                <a:cs typeface="Tahoma"/>
              </a:rPr>
              <a:t>costos </a:t>
            </a:r>
            <a:r>
              <a:rPr sz="1600" spc="5" dirty="0">
                <a:latin typeface="Tahoma"/>
                <a:cs typeface="Tahoma"/>
              </a:rPr>
              <a:t>de </a:t>
            </a:r>
            <a:r>
              <a:rPr sz="1600" spc="15" dirty="0">
                <a:latin typeface="Tahoma"/>
                <a:cs typeface="Tahoma"/>
              </a:rPr>
              <a:t>uno </a:t>
            </a:r>
            <a:r>
              <a:rPr sz="1600" spc="35" dirty="0">
                <a:latin typeface="Tahoma"/>
                <a:cs typeface="Tahoma"/>
              </a:rPr>
              <a:t>o 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varios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artículos</a:t>
            </a:r>
            <a:r>
              <a:rPr sz="1600" spc="-4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iguales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20" dirty="0">
                <a:latin typeface="Tahoma"/>
                <a:cs typeface="Tahoma"/>
              </a:rPr>
              <a:t>con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las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respectivas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ordenes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con</a:t>
            </a:r>
            <a:r>
              <a:rPr sz="1600" spc="-3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la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finalidfad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de </a:t>
            </a:r>
            <a:r>
              <a:rPr sz="1600" spc="-4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reducir</a:t>
            </a:r>
            <a:r>
              <a:rPr sz="1600" spc="-6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10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costos</a:t>
            </a:r>
            <a:r>
              <a:rPr sz="1600" spc="-7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nuevos</a:t>
            </a:r>
            <a:r>
              <a:rPr sz="1600" spc="-9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artículos.</a:t>
            </a:r>
            <a:endParaRPr sz="1600">
              <a:latin typeface="Tahoma"/>
              <a:cs typeface="Tahoma"/>
            </a:endParaRPr>
          </a:p>
          <a:p>
            <a:pPr marL="299085" marR="6350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1600" spc="-20" dirty="0">
                <a:latin typeface="Tahoma"/>
                <a:cs typeface="Tahoma"/>
              </a:rPr>
              <a:t>Se </a:t>
            </a:r>
            <a:r>
              <a:rPr sz="1600" spc="20" dirty="0">
                <a:latin typeface="Tahoma"/>
                <a:cs typeface="Tahoma"/>
              </a:rPr>
              <a:t>conoce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15" dirty="0">
                <a:latin typeface="Tahoma"/>
                <a:cs typeface="Tahoma"/>
              </a:rPr>
              <a:t>producción </a:t>
            </a:r>
            <a:r>
              <a:rPr sz="1600" spc="-5" dirty="0">
                <a:latin typeface="Tahoma"/>
                <a:cs typeface="Tahoma"/>
              </a:rPr>
              <a:t>en </a:t>
            </a:r>
            <a:r>
              <a:rPr sz="1600" spc="15" dirty="0">
                <a:latin typeface="Tahoma"/>
                <a:cs typeface="Tahoma"/>
              </a:rPr>
              <a:t>proceso </a:t>
            </a:r>
            <a:r>
              <a:rPr sz="1600" spc="-15" dirty="0">
                <a:latin typeface="Tahoma"/>
                <a:cs typeface="Tahoma"/>
              </a:rPr>
              <a:t>es </a:t>
            </a:r>
            <a:r>
              <a:rPr sz="1600" spc="10" dirty="0">
                <a:latin typeface="Tahoma"/>
                <a:cs typeface="Tahoma"/>
              </a:rPr>
              <a:t>decir </a:t>
            </a:r>
            <a:r>
              <a:rPr sz="1600" spc="20" dirty="0">
                <a:latin typeface="Tahoma"/>
                <a:cs typeface="Tahoma"/>
              </a:rPr>
              <a:t>no </a:t>
            </a:r>
            <a:r>
              <a:rPr sz="1600" spc="-10" dirty="0">
                <a:latin typeface="Tahoma"/>
                <a:cs typeface="Tahoma"/>
              </a:rPr>
              <a:t>hay </a:t>
            </a:r>
            <a:r>
              <a:rPr sz="1600" spc="10" dirty="0">
                <a:latin typeface="Tahoma"/>
                <a:cs typeface="Tahoma"/>
              </a:rPr>
              <a:t>que </a:t>
            </a:r>
            <a:r>
              <a:rPr sz="1600" spc="-5" dirty="0">
                <a:latin typeface="Tahoma"/>
                <a:cs typeface="Tahoma"/>
              </a:rPr>
              <a:t>estimar </a:t>
            </a:r>
            <a:r>
              <a:rPr sz="1600" spc="-20" dirty="0">
                <a:latin typeface="Tahoma"/>
                <a:cs typeface="Tahoma"/>
              </a:rPr>
              <a:t>la 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cantidad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y</a:t>
            </a:r>
            <a:r>
              <a:rPr sz="1600" spc="-8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los</a:t>
            </a:r>
            <a:r>
              <a:rPr sz="1600" spc="-8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costos.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0764" y="692848"/>
            <a:ext cx="44297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solidFill>
                  <a:srgbClr val="123157"/>
                </a:solidFill>
                <a:latin typeface="Palatino Linotype"/>
                <a:cs typeface="Palatino Linotype"/>
              </a:rPr>
              <a:t>VENTAJAS </a:t>
            </a:r>
            <a:r>
              <a:rPr sz="2400" b="1" spc="-215" dirty="0">
                <a:solidFill>
                  <a:srgbClr val="123157"/>
                </a:solidFill>
                <a:latin typeface="Palatino Linotype"/>
                <a:cs typeface="Palatino Linotype"/>
              </a:rPr>
              <a:t>DEL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SISTEMA</a:t>
            </a:r>
            <a:r>
              <a:rPr sz="2400" b="1" spc="-15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80" dirty="0">
                <a:solidFill>
                  <a:srgbClr val="123157"/>
                </a:solidFill>
                <a:latin typeface="Palatino Linotype"/>
                <a:cs typeface="Palatino Linotype"/>
              </a:rPr>
              <a:t>DE </a:t>
            </a:r>
            <a:r>
              <a:rPr sz="2400" b="1" spc="-27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10" dirty="0">
                <a:solidFill>
                  <a:srgbClr val="123157"/>
                </a:solidFill>
                <a:latin typeface="Palatino Linotype"/>
                <a:cs typeface="Palatino Linotype"/>
              </a:rPr>
              <a:t>COSTOS</a:t>
            </a:r>
            <a:r>
              <a:rPr sz="2400" b="1" spc="13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9" dirty="0">
                <a:solidFill>
                  <a:srgbClr val="123157"/>
                </a:solidFill>
                <a:latin typeface="Palatino Linotype"/>
                <a:cs typeface="Palatino Linotype"/>
              </a:rPr>
              <a:t>POR</a:t>
            </a:r>
            <a:r>
              <a:rPr sz="2400" b="1" spc="114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225" dirty="0">
                <a:solidFill>
                  <a:srgbClr val="123157"/>
                </a:solidFill>
                <a:latin typeface="Palatino Linotype"/>
                <a:cs typeface="Palatino Linotype"/>
              </a:rPr>
              <a:t>PROCESOS</a:t>
            </a:r>
            <a:r>
              <a:rPr sz="2400" b="1" spc="130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" dirty="0">
                <a:solidFill>
                  <a:srgbClr val="123157"/>
                </a:solidFill>
                <a:latin typeface="Palatino Linotype"/>
                <a:cs typeface="Palatino Linotype"/>
              </a:rPr>
              <a:t>EN</a:t>
            </a:r>
            <a:r>
              <a:rPr sz="2400" b="1" spc="10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30" dirty="0">
                <a:solidFill>
                  <a:srgbClr val="123157"/>
                </a:solidFill>
                <a:latin typeface="Palatino Linotype"/>
                <a:cs typeface="Palatino Linotype"/>
              </a:rPr>
              <a:t>LA </a:t>
            </a:r>
            <a:r>
              <a:rPr sz="2400" b="1" spc="-585" dirty="0">
                <a:solidFill>
                  <a:srgbClr val="123157"/>
                </a:solidFill>
                <a:latin typeface="Palatino Linotype"/>
                <a:cs typeface="Palatino Linotype"/>
              </a:rPr>
              <a:t> </a:t>
            </a:r>
            <a:r>
              <a:rPr sz="2400" b="1" spc="-155" dirty="0">
                <a:solidFill>
                  <a:srgbClr val="123157"/>
                </a:solidFill>
                <a:latin typeface="Palatino Linotype"/>
                <a:cs typeface="Palatino Linotype"/>
              </a:rPr>
              <a:t>EMPRESA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852" y="5987097"/>
            <a:ext cx="2071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https://repositorio.scalahed.com</a:t>
            </a:r>
            <a:r>
              <a:rPr sz="800" u="sng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›</a:t>
            </a:r>
            <a:r>
              <a:rPr sz="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recursos</a:t>
            </a:r>
            <a:r>
              <a:rPr sz="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›</a:t>
            </a:r>
            <a:r>
              <a:rPr sz="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8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files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123157"/>
                </a:solidFill>
                <a:latin typeface="Calibri"/>
                <a:cs typeface="Calibri"/>
              </a:rPr>
              <a:t>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385" y="199590"/>
            <a:ext cx="675084" cy="104883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5479293" y="487746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2064</Words>
  <Application>Microsoft Office PowerPoint</Application>
  <PresentationFormat>Presentación en pantalla (4:3)</PresentationFormat>
  <Paragraphs>109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Contradiction</vt:lpstr>
      <vt:lpstr>Morn Thin</vt:lpstr>
      <vt:lpstr>Palatino Linotype</vt:lpstr>
      <vt:lpstr>Tahoma</vt:lpstr>
      <vt:lpstr>Times New Roman</vt:lpstr>
      <vt:lpstr>Verdana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UTILIDADES DEL SISTEMA DE  COSTOS POR PROCESOS DESDE  LOS OBJETIVOS</vt:lpstr>
      <vt:lpstr>UTILIDADES DEL SISTEMA DE  COSTOS POR PROCESOS DESDE  LOS OBJETIVOS</vt:lpstr>
      <vt:lpstr>UTILIDADES DEL SISTEMA DE  COSTOS POR PROCESOS DESDE  LOS OBJETIVOS</vt:lpstr>
      <vt:lpstr>VENTAJAS DEL SISTEMA DE  COSTOS POR PROCESOS EN LA  EMPRESA</vt:lpstr>
      <vt:lpstr>VENTAJAS DEL SISTEMA DE  COSTOS POR PROCESOS EN LA  EMPRESA</vt:lpstr>
      <vt:lpstr>DESVENTAJAS DEL SISTEMA DE  COSTOS POR PROCESOS EN LA  EMPRESA</vt:lpstr>
      <vt:lpstr>DESVENTAJAS DEL SISTEMA DE  COSTOS POR PROCESOS EN LA  EMPRESA</vt:lpstr>
      <vt:lpstr>CARACTERIZACION DE LOS SISTEMAS POR PROCESOS</vt:lpstr>
      <vt:lpstr>CARACTERIZACION DE LOS SISTEMAS POR PROCESOS</vt:lpstr>
      <vt:lpstr>CARACTERIZACION DE LOS SISTEMAS POR PROCESOS</vt:lpstr>
      <vt:lpstr>CARACTERIZACION DE LOS SISTEMAS POR PROCESOS</vt:lpstr>
      <vt:lpstr>CARACTERIZACION DE LOS SISTEMAS POR PROCESOS</vt:lpstr>
      <vt:lpstr>QUE CARACTERIZA LOS  SISTEMAS DE COSTOS POR  PROCESOS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Cuenta Microsoft</cp:lastModifiedBy>
  <cp:revision>81</cp:revision>
  <dcterms:modified xsi:type="dcterms:W3CDTF">2023-03-20T03:39:00Z</dcterms:modified>
</cp:coreProperties>
</file>